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5" r:id="rId3"/>
    <p:sldId id="274" r:id="rId4"/>
    <p:sldId id="376" r:id="rId5"/>
    <p:sldId id="276" r:id="rId6"/>
    <p:sldId id="268" r:id="rId7"/>
    <p:sldId id="260" r:id="rId8"/>
    <p:sldId id="286" r:id="rId9"/>
    <p:sldId id="373" r:id="rId10"/>
    <p:sldId id="262" r:id="rId11"/>
    <p:sldId id="261" r:id="rId12"/>
    <p:sldId id="263" r:id="rId13"/>
    <p:sldId id="264" r:id="rId14"/>
    <p:sldId id="265" r:id="rId15"/>
    <p:sldId id="271" r:id="rId16"/>
    <p:sldId id="272" r:id="rId17"/>
    <p:sldId id="377" r:id="rId18"/>
    <p:sldId id="269" r:id="rId19"/>
    <p:sldId id="270" r:id="rId20"/>
    <p:sldId id="375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E42"/>
    <a:srgbClr val="ECFAD6"/>
    <a:srgbClr val="FF0000"/>
    <a:srgbClr val="CD2228"/>
    <a:srgbClr val="59772D"/>
    <a:srgbClr val="D02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108" d="100"/>
          <a:sy n="108" d="100"/>
        </p:scale>
        <p:origin x="6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956"/>
    </p:cViewPr>
  </p:sorterViewPr>
  <p:notesViewPr>
    <p:cSldViewPr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Клиенты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04-4DC2-BA33-3BCC56C5BD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04-4DC2-BA33-3BCC56C5BD1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04-4DC2-BA33-3BCC56C5BD1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6A-4E27-8DBB-C7B3D2276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69268480"/>
        <c:axId val="81296704"/>
        <c:axId val="69210112"/>
      </c:bar3DChart>
      <c:catAx>
        <c:axId val="6926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96704"/>
        <c:crosses val="autoZero"/>
        <c:auto val="1"/>
        <c:lblAlgn val="ctr"/>
        <c:lblOffset val="100"/>
        <c:noMultiLvlLbl val="0"/>
      </c:catAx>
      <c:valAx>
        <c:axId val="8129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268480"/>
        <c:crosses val="autoZero"/>
        <c:crossBetween val="between"/>
      </c:valAx>
      <c:serAx>
        <c:axId val="6921011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9670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Продажи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A-4DA1-A8A7-B3F6DDEF12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7A-4DA1-A8A7-B3F6DDEF12D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20000000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7A-4DA1-A8A7-B3F6DDEF12D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0C-4A31-8024-41C87A13B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67015168"/>
        <c:axId val="81233600"/>
        <c:axId val="69211392"/>
      </c:bar3DChart>
      <c:catAx>
        <c:axId val="6701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3600"/>
        <c:crosses val="autoZero"/>
        <c:auto val="1"/>
        <c:lblAlgn val="ctr"/>
        <c:lblOffset val="100"/>
        <c:noMultiLvlLbl val="0"/>
      </c:catAx>
      <c:valAx>
        <c:axId val="81233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15168"/>
        <c:crosses val="autoZero"/>
        <c:crossBetween val="between"/>
      </c:valAx>
      <c:serAx>
        <c:axId val="692113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360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057381569688939"/>
          <c:y val="0.13798240223207278"/>
          <c:w val="0.69451426615362188"/>
          <c:h val="0.6911222902000585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04-4DC2-BA33-3BCC56C5BD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04-4DC2-BA33-3BCC56C5BD1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04-4DC2-BA33-3BCC56C5BD1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Клиенты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D3-4214-8C6D-0D52D6A206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67017216"/>
        <c:axId val="81236480"/>
        <c:axId val="69212672"/>
      </c:bar3DChart>
      <c:catAx>
        <c:axId val="6701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6480"/>
        <c:crosses val="autoZero"/>
        <c:auto val="1"/>
        <c:lblAlgn val="ctr"/>
        <c:lblOffset val="100"/>
        <c:noMultiLvlLbl val="0"/>
      </c:catAx>
      <c:valAx>
        <c:axId val="8123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17216"/>
        <c:crosses val="autoZero"/>
        <c:crossBetween val="between"/>
      </c:valAx>
      <c:serAx>
        <c:axId val="6921267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648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A-4DA1-A8A7-B3F6DDEF12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7A-4DA1-A8A7-B3F6DDEF12D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7A-4DA1-A8A7-B3F6DDEF12D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Продажи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CF-4E45-87BE-BC9EB58AC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72268800"/>
        <c:axId val="81238208"/>
        <c:axId val="69213312"/>
      </c:bar3DChart>
      <c:catAx>
        <c:axId val="7226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8208"/>
        <c:crosses val="autoZero"/>
        <c:auto val="1"/>
        <c:lblAlgn val="ctr"/>
        <c:lblOffset val="100"/>
        <c:noMultiLvlLbl val="0"/>
      </c:catAx>
      <c:valAx>
        <c:axId val="81238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268800"/>
        <c:crosses val="autoZero"/>
        <c:crossBetween val="between"/>
      </c:valAx>
      <c:serAx>
        <c:axId val="6921331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820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3CE6F-CA85-412D-B686-852ECDB5FAB8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EC2454-2562-4A20-A605-0FBEBC98A0D8}">
      <dgm:prSet phldrT="[Текст]" custT="1"/>
      <dgm:spPr>
        <a:solidFill>
          <a:srgbClr val="83AE4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4000" b="1" dirty="0">
              <a:latin typeface="Arial" panose="020B0604020202020204" pitchFamily="34" charset="0"/>
              <a:cs typeface="Arial" panose="020B0604020202020204" pitchFamily="34" charset="0"/>
            </a:rPr>
            <a:t>МАРКЕТИНГ</a:t>
          </a:r>
          <a:endParaRPr lang="ru-RU" sz="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E7DADD-B512-4D2C-B4BD-1DFA2284D458}" type="parTrans" cxnId="{EFC00ABB-53C0-46A5-A806-3C65E16A46A5}">
      <dgm:prSet/>
      <dgm:spPr/>
      <dgm:t>
        <a:bodyPr/>
        <a:lstStyle/>
        <a:p>
          <a:endParaRPr lang="ru-RU"/>
        </a:p>
      </dgm:t>
    </dgm:pt>
    <dgm:pt modelId="{568F7C77-DE61-437E-A557-E19FC169ACAD}" type="sibTrans" cxnId="{EFC00ABB-53C0-46A5-A806-3C65E16A46A5}">
      <dgm:prSet/>
      <dgm:spPr/>
      <dgm:t>
        <a:bodyPr/>
        <a:lstStyle/>
        <a:p>
          <a:endParaRPr lang="ru-RU"/>
        </a:p>
      </dgm:t>
    </dgm:pt>
    <dgm:pt modelId="{A526FB0C-1CE7-4F9B-9DB6-501C10A8E6FC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b="0" i="0" dirty="0"/>
            <a:t>Реклама на поиске Яндекс</a:t>
          </a:r>
          <a:endParaRPr lang="ru-RU" sz="1600" dirty="0"/>
        </a:p>
      </dgm:t>
    </dgm:pt>
    <dgm:pt modelId="{E4FEFCD8-8CE6-49F0-9ED1-E49EF2CD65AD}" type="parTrans" cxnId="{1B72CA16-497B-4DF4-9F07-87CE33F9AEB5}">
      <dgm:prSet/>
      <dgm:spPr/>
      <dgm:t>
        <a:bodyPr/>
        <a:lstStyle/>
        <a:p>
          <a:endParaRPr lang="ru-RU"/>
        </a:p>
      </dgm:t>
    </dgm:pt>
    <dgm:pt modelId="{C31354BA-F088-4792-A80E-686C7EDC582C}" type="sibTrans" cxnId="{1B72CA16-497B-4DF4-9F07-87CE33F9AEB5}">
      <dgm:prSet/>
      <dgm:spPr/>
      <dgm:t>
        <a:bodyPr/>
        <a:lstStyle/>
        <a:p>
          <a:endParaRPr lang="ru-RU"/>
        </a:p>
      </dgm:t>
    </dgm:pt>
    <dgm:pt modelId="{C7336495-4F68-4093-9219-847DBA30BDC6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b="0" i="0" dirty="0"/>
            <a:t>Реклама в сетях РСЯ</a:t>
          </a:r>
          <a:endParaRPr lang="ru-RU" sz="1600" dirty="0"/>
        </a:p>
      </dgm:t>
    </dgm:pt>
    <dgm:pt modelId="{F341202E-5889-4D02-AAD7-35C22FD7BDDF}" type="parTrans" cxnId="{5B311024-4AB0-4942-A674-CFA91ECE5D78}">
      <dgm:prSet/>
      <dgm:spPr/>
      <dgm:t>
        <a:bodyPr/>
        <a:lstStyle/>
        <a:p>
          <a:endParaRPr lang="ru-RU"/>
        </a:p>
      </dgm:t>
    </dgm:pt>
    <dgm:pt modelId="{DBACE35D-792E-4E50-B3AF-20A23AF1B2B6}" type="sibTrans" cxnId="{5B311024-4AB0-4942-A674-CFA91ECE5D78}">
      <dgm:prSet/>
      <dgm:spPr/>
      <dgm:t>
        <a:bodyPr/>
        <a:lstStyle/>
        <a:p>
          <a:endParaRPr lang="ru-RU"/>
        </a:p>
      </dgm:t>
    </dgm:pt>
    <dgm:pt modelId="{2AD2F819-A351-4255-991C-575BCE568892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b="0" i="0" dirty="0"/>
            <a:t>Реклама в социальных сетях</a:t>
          </a:r>
          <a:endParaRPr lang="ru-RU" sz="1600" dirty="0"/>
        </a:p>
      </dgm:t>
    </dgm:pt>
    <dgm:pt modelId="{F889AA4D-9622-422B-92B2-32CB180DE991}" type="parTrans" cxnId="{ED03E468-1373-4B7E-A6B4-3E00E8CBB970}">
      <dgm:prSet/>
      <dgm:spPr/>
      <dgm:t>
        <a:bodyPr/>
        <a:lstStyle/>
        <a:p>
          <a:endParaRPr lang="ru-RU"/>
        </a:p>
      </dgm:t>
    </dgm:pt>
    <dgm:pt modelId="{49C6240C-3E2E-452D-8994-8FA75A828163}" type="sibTrans" cxnId="{ED03E468-1373-4B7E-A6B4-3E00E8CBB970}">
      <dgm:prSet/>
      <dgm:spPr/>
      <dgm:t>
        <a:bodyPr/>
        <a:lstStyle/>
        <a:p>
          <a:endParaRPr lang="ru-RU"/>
        </a:p>
      </dgm:t>
    </dgm:pt>
    <dgm:pt modelId="{98D6FEF7-E514-442C-8735-1C5C0CBB2741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dirty="0"/>
            <a:t>Акции для покупателей и подписчиков группы в социальных сетях</a:t>
          </a:r>
        </a:p>
      </dgm:t>
    </dgm:pt>
    <dgm:pt modelId="{41D9CA52-4E2C-4C69-804C-789F47A2A6A1}" type="parTrans" cxnId="{17FB61ED-667E-4B41-B2DF-76928AA8ED8D}">
      <dgm:prSet/>
      <dgm:spPr/>
      <dgm:t>
        <a:bodyPr/>
        <a:lstStyle/>
        <a:p>
          <a:endParaRPr lang="ru-RU"/>
        </a:p>
      </dgm:t>
    </dgm:pt>
    <dgm:pt modelId="{662477D8-AB2D-4367-81E1-6DE0AEBACE44}" type="sibTrans" cxnId="{17FB61ED-667E-4B41-B2DF-76928AA8ED8D}">
      <dgm:prSet/>
      <dgm:spPr/>
      <dgm:t>
        <a:bodyPr/>
        <a:lstStyle/>
        <a:p>
          <a:endParaRPr lang="ru-RU"/>
        </a:p>
      </dgm:t>
    </dgm:pt>
    <dgm:pt modelId="{E9B8B3B9-F698-4641-9E40-01E415FEC58B}">
      <dgm:prSet phldrT="[Текст]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800" dirty="0"/>
        </a:p>
      </dgm:t>
    </dgm:pt>
    <dgm:pt modelId="{700ACCC9-55AE-418D-9034-EA3C9E93ACA7}" type="parTrans" cxnId="{B6512817-C557-4D95-953B-13620368F1A3}">
      <dgm:prSet/>
      <dgm:spPr/>
      <dgm:t>
        <a:bodyPr/>
        <a:lstStyle/>
        <a:p>
          <a:endParaRPr lang="ru-RU"/>
        </a:p>
      </dgm:t>
    </dgm:pt>
    <dgm:pt modelId="{201F2618-E8DC-4692-A5D0-FDE33D665A47}" type="sibTrans" cxnId="{B6512817-C557-4D95-953B-13620368F1A3}">
      <dgm:prSet/>
      <dgm:spPr/>
      <dgm:t>
        <a:bodyPr/>
        <a:lstStyle/>
        <a:p>
          <a:endParaRPr lang="ru-RU"/>
        </a:p>
      </dgm:t>
    </dgm:pt>
    <dgm:pt modelId="{9A7EE5C9-D2D7-468E-8B14-3F6E81C3B025}">
      <dgm:prSet phldrT="[Текст]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800" dirty="0"/>
        </a:p>
      </dgm:t>
    </dgm:pt>
    <dgm:pt modelId="{2911C1AD-A6F6-4596-A9C5-DF3EE2A643D3}" type="parTrans" cxnId="{DBC3A412-AA4A-42D1-B970-737D1B6270E5}">
      <dgm:prSet/>
      <dgm:spPr/>
      <dgm:t>
        <a:bodyPr/>
        <a:lstStyle/>
        <a:p>
          <a:endParaRPr lang="ru-RU"/>
        </a:p>
      </dgm:t>
    </dgm:pt>
    <dgm:pt modelId="{44338AC3-6CD3-49D1-A344-307713F052A6}" type="sibTrans" cxnId="{DBC3A412-AA4A-42D1-B970-737D1B6270E5}">
      <dgm:prSet/>
      <dgm:spPr/>
      <dgm:t>
        <a:bodyPr/>
        <a:lstStyle/>
        <a:p>
          <a:endParaRPr lang="ru-RU"/>
        </a:p>
      </dgm:t>
    </dgm:pt>
    <dgm:pt modelId="{39331A36-F40D-44A6-A432-CDAFBAC859E3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dirty="0"/>
            <a:t>Распродажи для покупателей</a:t>
          </a:r>
        </a:p>
      </dgm:t>
    </dgm:pt>
    <dgm:pt modelId="{42BEBD73-2FE7-41AA-9BE4-A068C6D7542D}" type="parTrans" cxnId="{E029257E-7171-416B-B136-703438E1F0C5}">
      <dgm:prSet/>
      <dgm:spPr/>
      <dgm:t>
        <a:bodyPr/>
        <a:lstStyle/>
        <a:p>
          <a:endParaRPr lang="ru-RU"/>
        </a:p>
      </dgm:t>
    </dgm:pt>
    <dgm:pt modelId="{E1112692-0105-48BF-B85E-32E2091B0024}" type="sibTrans" cxnId="{E029257E-7171-416B-B136-703438E1F0C5}">
      <dgm:prSet/>
      <dgm:spPr/>
      <dgm:t>
        <a:bodyPr/>
        <a:lstStyle/>
        <a:p>
          <a:endParaRPr lang="ru-RU"/>
        </a:p>
      </dgm:t>
    </dgm:pt>
    <dgm:pt modelId="{917E32C9-AFAB-4E46-A3AD-3513349F6EF5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600" dirty="0"/>
            <a:t>Поисковая оптимизация</a:t>
          </a:r>
        </a:p>
      </dgm:t>
    </dgm:pt>
    <dgm:pt modelId="{2B5ED3FE-35F2-4B19-BE3F-746B2A9F483B}" type="parTrans" cxnId="{D31B74DE-2D21-4E97-888D-65CA9A823D50}">
      <dgm:prSet/>
      <dgm:spPr/>
      <dgm:t>
        <a:bodyPr/>
        <a:lstStyle/>
        <a:p>
          <a:endParaRPr lang="ru-RU"/>
        </a:p>
      </dgm:t>
    </dgm:pt>
    <dgm:pt modelId="{811A0F37-F3EC-48B5-98CB-D7E60AC751A7}" type="sibTrans" cxnId="{D31B74DE-2D21-4E97-888D-65CA9A823D50}">
      <dgm:prSet/>
      <dgm:spPr/>
      <dgm:t>
        <a:bodyPr/>
        <a:lstStyle/>
        <a:p>
          <a:endParaRPr lang="ru-RU"/>
        </a:p>
      </dgm:t>
    </dgm:pt>
    <dgm:pt modelId="{98AC9233-9803-402E-821F-B0D83539C984}">
      <dgm:prSet phldrT="[Текст]" custT="1"/>
      <dgm:spPr>
        <a:ln>
          <a:solidFill>
            <a:srgbClr val="83AE4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POS-</a:t>
          </a:r>
          <a:r>
            <a:rPr lang="ru-RU" sz="1600" dirty="0"/>
            <a:t>материалы</a:t>
          </a:r>
        </a:p>
      </dgm:t>
    </dgm:pt>
    <dgm:pt modelId="{511202DA-22A4-4F06-B7E9-1D6DE92DD7F7}" type="parTrans" cxnId="{A8B5C973-8B9A-4146-8B9D-187F38327226}">
      <dgm:prSet/>
      <dgm:spPr/>
      <dgm:t>
        <a:bodyPr/>
        <a:lstStyle/>
        <a:p>
          <a:endParaRPr lang="ru-RU"/>
        </a:p>
      </dgm:t>
    </dgm:pt>
    <dgm:pt modelId="{ABB2B7E9-D69D-4CE5-9F94-D1B96367CA9E}" type="sibTrans" cxnId="{A8B5C973-8B9A-4146-8B9D-187F38327226}">
      <dgm:prSet/>
      <dgm:spPr/>
      <dgm:t>
        <a:bodyPr/>
        <a:lstStyle/>
        <a:p>
          <a:endParaRPr lang="ru-RU"/>
        </a:p>
      </dgm:t>
    </dgm:pt>
    <dgm:pt modelId="{9A46E623-2F30-4769-8F64-C76014F06593}" type="pres">
      <dgm:prSet presAssocID="{C803CE6F-CA85-412D-B686-852ECDB5FA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79AD8B-27C4-42F6-97F8-3CCDC1828593}" type="pres">
      <dgm:prSet presAssocID="{92EC2454-2562-4A20-A605-0FBEBC98A0D8}" presName="composite" presStyleCnt="0"/>
      <dgm:spPr/>
    </dgm:pt>
    <dgm:pt modelId="{13B9EB9F-6B56-4201-AD4E-031F52D8862E}" type="pres">
      <dgm:prSet presAssocID="{92EC2454-2562-4A20-A605-0FBEBC98A0D8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84ACB-22EA-441D-ABCD-E4F585696CEC}" type="pres">
      <dgm:prSet presAssocID="{92EC2454-2562-4A20-A605-0FBEBC98A0D8}" presName="parSh" presStyleLbl="node1" presStyleIdx="0" presStyleCnt="1" custScaleX="98471" custScaleY="78354"/>
      <dgm:spPr/>
      <dgm:t>
        <a:bodyPr/>
        <a:lstStyle/>
        <a:p>
          <a:endParaRPr lang="ru-RU"/>
        </a:p>
      </dgm:t>
    </dgm:pt>
    <dgm:pt modelId="{CE68D7E1-C608-4EDC-AE2F-29AC88B9BB7C}" type="pres">
      <dgm:prSet presAssocID="{92EC2454-2562-4A20-A605-0FBEBC98A0D8}" presName="desTx" presStyleLbl="fgAcc1" presStyleIdx="0" presStyleCnt="1" custScaleX="72800" custScaleY="97191" custLinFactNeighborX="-1273" custLinFactNeighborY="28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03E468-1373-4B7E-A6B4-3E00E8CBB970}" srcId="{92EC2454-2562-4A20-A605-0FBEBC98A0D8}" destId="{2AD2F819-A351-4255-991C-575BCE568892}" srcOrd="3" destOrd="0" parTransId="{F889AA4D-9622-422B-92B2-32CB180DE991}" sibTransId="{49C6240C-3E2E-452D-8994-8FA75A828163}"/>
    <dgm:cxn modelId="{D31B74DE-2D21-4E97-888D-65CA9A823D50}" srcId="{92EC2454-2562-4A20-A605-0FBEBC98A0D8}" destId="{917E32C9-AFAB-4E46-A3AD-3513349F6EF5}" srcOrd="0" destOrd="0" parTransId="{2B5ED3FE-35F2-4B19-BE3F-746B2A9F483B}" sibTransId="{811A0F37-F3EC-48B5-98CB-D7E60AC751A7}"/>
    <dgm:cxn modelId="{79AB2EA3-8F2D-40F0-8682-86B522410B81}" type="presOf" srcId="{E9B8B3B9-F698-4641-9E40-01E415FEC58B}" destId="{CE68D7E1-C608-4EDC-AE2F-29AC88B9BB7C}" srcOrd="0" destOrd="8" presId="urn:microsoft.com/office/officeart/2005/8/layout/process3"/>
    <dgm:cxn modelId="{BA3A11D9-9615-4B24-AD8C-1183DCD02BC2}" type="presOf" srcId="{A526FB0C-1CE7-4F9B-9DB6-501C10A8E6FC}" destId="{CE68D7E1-C608-4EDC-AE2F-29AC88B9BB7C}" srcOrd="0" destOrd="1" presId="urn:microsoft.com/office/officeart/2005/8/layout/process3"/>
    <dgm:cxn modelId="{17FB61ED-667E-4B41-B2DF-76928AA8ED8D}" srcId="{92EC2454-2562-4A20-A605-0FBEBC98A0D8}" destId="{98D6FEF7-E514-442C-8735-1C5C0CBB2741}" srcOrd="4" destOrd="0" parTransId="{41D9CA52-4E2C-4C69-804C-789F47A2A6A1}" sibTransId="{662477D8-AB2D-4367-81E1-6DE0AEBACE44}"/>
    <dgm:cxn modelId="{85E26920-05F0-4C97-A9AF-14DE3E38E85D}" type="presOf" srcId="{917E32C9-AFAB-4E46-A3AD-3513349F6EF5}" destId="{CE68D7E1-C608-4EDC-AE2F-29AC88B9BB7C}" srcOrd="0" destOrd="0" presId="urn:microsoft.com/office/officeart/2005/8/layout/process3"/>
    <dgm:cxn modelId="{DBC3A412-AA4A-42D1-B970-737D1B6270E5}" srcId="{92EC2454-2562-4A20-A605-0FBEBC98A0D8}" destId="{9A7EE5C9-D2D7-468E-8B14-3F6E81C3B025}" srcOrd="7" destOrd="0" parTransId="{2911C1AD-A6F6-4596-A9C5-DF3EE2A643D3}" sibTransId="{44338AC3-6CD3-49D1-A344-307713F052A6}"/>
    <dgm:cxn modelId="{36CA9614-8CF3-4ED3-997C-4797BB94ED87}" type="presOf" srcId="{9A7EE5C9-D2D7-468E-8B14-3F6E81C3B025}" destId="{CE68D7E1-C608-4EDC-AE2F-29AC88B9BB7C}" srcOrd="0" destOrd="7" presId="urn:microsoft.com/office/officeart/2005/8/layout/process3"/>
    <dgm:cxn modelId="{EFC00ABB-53C0-46A5-A806-3C65E16A46A5}" srcId="{C803CE6F-CA85-412D-B686-852ECDB5FAB8}" destId="{92EC2454-2562-4A20-A605-0FBEBC98A0D8}" srcOrd="0" destOrd="0" parTransId="{E9E7DADD-B512-4D2C-B4BD-1DFA2284D458}" sibTransId="{568F7C77-DE61-437E-A557-E19FC169ACAD}"/>
    <dgm:cxn modelId="{B6512817-C557-4D95-953B-13620368F1A3}" srcId="{92EC2454-2562-4A20-A605-0FBEBC98A0D8}" destId="{E9B8B3B9-F698-4641-9E40-01E415FEC58B}" srcOrd="8" destOrd="0" parTransId="{700ACCC9-55AE-418D-9034-EA3C9E93ACA7}" sibTransId="{201F2618-E8DC-4692-A5D0-FDE33D665A47}"/>
    <dgm:cxn modelId="{E029257E-7171-416B-B136-703438E1F0C5}" srcId="{92EC2454-2562-4A20-A605-0FBEBC98A0D8}" destId="{39331A36-F40D-44A6-A432-CDAFBAC859E3}" srcOrd="5" destOrd="0" parTransId="{42BEBD73-2FE7-41AA-9BE4-A068C6D7542D}" sibTransId="{E1112692-0105-48BF-B85E-32E2091B0024}"/>
    <dgm:cxn modelId="{6E14AEDA-0B31-4B5A-8BF7-87112924CD61}" type="presOf" srcId="{98D6FEF7-E514-442C-8735-1C5C0CBB2741}" destId="{CE68D7E1-C608-4EDC-AE2F-29AC88B9BB7C}" srcOrd="0" destOrd="4" presId="urn:microsoft.com/office/officeart/2005/8/layout/process3"/>
    <dgm:cxn modelId="{7F300CB7-D640-4598-AD81-176121EBE578}" type="presOf" srcId="{39331A36-F40D-44A6-A432-CDAFBAC859E3}" destId="{CE68D7E1-C608-4EDC-AE2F-29AC88B9BB7C}" srcOrd="0" destOrd="5" presId="urn:microsoft.com/office/officeart/2005/8/layout/process3"/>
    <dgm:cxn modelId="{7CB44559-7098-4CF5-AA9C-D63079A9BAAF}" type="presOf" srcId="{C803CE6F-CA85-412D-B686-852ECDB5FAB8}" destId="{9A46E623-2F30-4769-8F64-C76014F06593}" srcOrd="0" destOrd="0" presId="urn:microsoft.com/office/officeart/2005/8/layout/process3"/>
    <dgm:cxn modelId="{0C68E8D3-B057-49F4-9F7B-E8E5C10AE6DA}" type="presOf" srcId="{2AD2F819-A351-4255-991C-575BCE568892}" destId="{CE68D7E1-C608-4EDC-AE2F-29AC88B9BB7C}" srcOrd="0" destOrd="3" presId="urn:microsoft.com/office/officeart/2005/8/layout/process3"/>
    <dgm:cxn modelId="{8F702CA6-436C-4FED-95E5-C428F768E55A}" type="presOf" srcId="{92EC2454-2562-4A20-A605-0FBEBC98A0D8}" destId="{13B9EB9F-6B56-4201-AD4E-031F52D8862E}" srcOrd="0" destOrd="0" presId="urn:microsoft.com/office/officeart/2005/8/layout/process3"/>
    <dgm:cxn modelId="{76787B34-F65D-4DCB-96FE-903F3EDE73C3}" type="presOf" srcId="{98AC9233-9803-402E-821F-B0D83539C984}" destId="{CE68D7E1-C608-4EDC-AE2F-29AC88B9BB7C}" srcOrd="0" destOrd="6" presId="urn:microsoft.com/office/officeart/2005/8/layout/process3"/>
    <dgm:cxn modelId="{1B72CA16-497B-4DF4-9F07-87CE33F9AEB5}" srcId="{92EC2454-2562-4A20-A605-0FBEBC98A0D8}" destId="{A526FB0C-1CE7-4F9B-9DB6-501C10A8E6FC}" srcOrd="1" destOrd="0" parTransId="{E4FEFCD8-8CE6-49F0-9ED1-E49EF2CD65AD}" sibTransId="{C31354BA-F088-4792-A80E-686C7EDC582C}"/>
    <dgm:cxn modelId="{AD9993C1-06D6-422F-AC0A-3798F012B4E8}" type="presOf" srcId="{92EC2454-2562-4A20-A605-0FBEBC98A0D8}" destId="{5CA84ACB-22EA-441D-ABCD-E4F585696CEC}" srcOrd="1" destOrd="0" presId="urn:microsoft.com/office/officeart/2005/8/layout/process3"/>
    <dgm:cxn modelId="{58D557E4-9713-4D3D-945C-6D3468452ECE}" type="presOf" srcId="{C7336495-4F68-4093-9219-847DBA30BDC6}" destId="{CE68D7E1-C608-4EDC-AE2F-29AC88B9BB7C}" srcOrd="0" destOrd="2" presId="urn:microsoft.com/office/officeart/2005/8/layout/process3"/>
    <dgm:cxn modelId="{5B311024-4AB0-4942-A674-CFA91ECE5D78}" srcId="{92EC2454-2562-4A20-A605-0FBEBC98A0D8}" destId="{C7336495-4F68-4093-9219-847DBA30BDC6}" srcOrd="2" destOrd="0" parTransId="{F341202E-5889-4D02-AAD7-35C22FD7BDDF}" sibTransId="{DBACE35D-792E-4E50-B3AF-20A23AF1B2B6}"/>
    <dgm:cxn modelId="{A8B5C973-8B9A-4146-8B9D-187F38327226}" srcId="{92EC2454-2562-4A20-A605-0FBEBC98A0D8}" destId="{98AC9233-9803-402E-821F-B0D83539C984}" srcOrd="6" destOrd="0" parTransId="{511202DA-22A4-4F06-B7E9-1D6DE92DD7F7}" sibTransId="{ABB2B7E9-D69D-4CE5-9F94-D1B96367CA9E}"/>
    <dgm:cxn modelId="{83540EB0-8687-4711-A46A-91D28901579E}" type="presParOf" srcId="{9A46E623-2F30-4769-8F64-C76014F06593}" destId="{6479AD8B-27C4-42F6-97F8-3CCDC1828593}" srcOrd="0" destOrd="0" presId="urn:microsoft.com/office/officeart/2005/8/layout/process3"/>
    <dgm:cxn modelId="{60A6D51A-7BEA-4B34-B60E-1D203719A2F2}" type="presParOf" srcId="{6479AD8B-27C4-42F6-97F8-3CCDC1828593}" destId="{13B9EB9F-6B56-4201-AD4E-031F52D8862E}" srcOrd="0" destOrd="0" presId="urn:microsoft.com/office/officeart/2005/8/layout/process3"/>
    <dgm:cxn modelId="{A6B9C085-856F-4D98-BAC5-0FA51CF9793B}" type="presParOf" srcId="{6479AD8B-27C4-42F6-97F8-3CCDC1828593}" destId="{5CA84ACB-22EA-441D-ABCD-E4F585696CEC}" srcOrd="1" destOrd="0" presId="urn:microsoft.com/office/officeart/2005/8/layout/process3"/>
    <dgm:cxn modelId="{AE6F81CD-78D2-41C2-BA8E-C738E5AC8C95}" type="presParOf" srcId="{6479AD8B-27C4-42F6-97F8-3CCDC1828593}" destId="{CE68D7E1-C608-4EDC-AE2F-29AC88B9BB7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03CE6F-CA85-412D-B686-852ECDB5FAB8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EC2454-2562-4A20-A605-0FBEBC98A0D8}">
      <dgm:prSet phldrT="[Текст]" custT="1"/>
      <dgm:spPr>
        <a:solidFill>
          <a:srgbClr val="83AE4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cap="all" baseline="0" dirty="0">
              <a:latin typeface="Arial" panose="020B0604020202020204" pitchFamily="34" charset="0"/>
              <a:cs typeface="Arial" panose="020B0604020202020204" pitchFamily="34" charset="0"/>
            </a:rPr>
            <a:t>Портал</a:t>
          </a:r>
          <a:r>
            <a:rPr lang="ru-RU" sz="2400" dirty="0"/>
            <a:t> </a:t>
          </a:r>
        </a:p>
      </dgm:t>
    </dgm:pt>
    <dgm:pt modelId="{E9E7DADD-B512-4D2C-B4BD-1DFA2284D458}" type="parTrans" cxnId="{EFC00ABB-53C0-46A5-A806-3C65E16A46A5}">
      <dgm:prSet/>
      <dgm:spPr/>
      <dgm:t>
        <a:bodyPr/>
        <a:lstStyle/>
        <a:p>
          <a:endParaRPr lang="ru-RU"/>
        </a:p>
      </dgm:t>
    </dgm:pt>
    <dgm:pt modelId="{568F7C77-DE61-437E-A557-E19FC169ACAD}" type="sibTrans" cxnId="{EFC00ABB-53C0-46A5-A806-3C65E16A46A5}">
      <dgm:prSet/>
      <dgm:spPr/>
      <dgm:t>
        <a:bodyPr/>
        <a:lstStyle/>
        <a:p>
          <a:endParaRPr lang="ru-RU"/>
        </a:p>
      </dgm:t>
    </dgm:pt>
    <dgm:pt modelId="{A526FB0C-1CE7-4F9B-9DB6-501C10A8E6FC}">
      <dgm:prSet phldrT="[Текст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/>
            <a:t>Осуществляется в соответствии с требованиями к дистанционной торговле</a:t>
          </a:r>
        </a:p>
      </dgm:t>
    </dgm:pt>
    <dgm:pt modelId="{E4FEFCD8-8CE6-49F0-9ED1-E49EF2CD65AD}" type="parTrans" cxnId="{1B72CA16-497B-4DF4-9F07-87CE33F9AEB5}">
      <dgm:prSet/>
      <dgm:spPr/>
      <dgm:t>
        <a:bodyPr/>
        <a:lstStyle/>
        <a:p>
          <a:endParaRPr lang="ru-RU"/>
        </a:p>
      </dgm:t>
    </dgm:pt>
    <dgm:pt modelId="{C31354BA-F088-4792-A80E-686C7EDC582C}" type="sibTrans" cxnId="{1B72CA16-497B-4DF4-9F07-87CE33F9AEB5}">
      <dgm:prSet/>
      <dgm:spPr/>
      <dgm:t>
        <a:bodyPr/>
        <a:lstStyle/>
        <a:p>
          <a:endParaRPr lang="ru-RU"/>
        </a:p>
      </dgm:t>
    </dgm:pt>
    <dgm:pt modelId="{9A46E623-2F30-4769-8F64-C76014F06593}" type="pres">
      <dgm:prSet presAssocID="{C803CE6F-CA85-412D-B686-852ECDB5FA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79AD8B-27C4-42F6-97F8-3CCDC1828593}" type="pres">
      <dgm:prSet presAssocID="{92EC2454-2562-4A20-A605-0FBEBC98A0D8}" presName="composite" presStyleCnt="0"/>
      <dgm:spPr/>
    </dgm:pt>
    <dgm:pt modelId="{13B9EB9F-6B56-4201-AD4E-031F52D8862E}" type="pres">
      <dgm:prSet presAssocID="{92EC2454-2562-4A20-A605-0FBEBC98A0D8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84ACB-22EA-441D-ABCD-E4F585696CEC}" type="pres">
      <dgm:prSet presAssocID="{92EC2454-2562-4A20-A605-0FBEBC98A0D8}" presName="parSh" presStyleLbl="node1" presStyleIdx="0" presStyleCnt="1" custScaleX="99103" custScaleY="64761"/>
      <dgm:spPr/>
      <dgm:t>
        <a:bodyPr/>
        <a:lstStyle/>
        <a:p>
          <a:endParaRPr lang="ru-RU"/>
        </a:p>
      </dgm:t>
    </dgm:pt>
    <dgm:pt modelId="{CE68D7E1-C608-4EDC-AE2F-29AC88B9BB7C}" type="pres">
      <dgm:prSet presAssocID="{92EC2454-2562-4A20-A605-0FBEBC98A0D8}" presName="desTx" presStyleLbl="fgAcc1" presStyleIdx="0" presStyleCnt="1" custScaleX="81167" custScaleY="67385" custLinFactNeighborX="-29361" custLinFactNeighborY="13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72CA16-497B-4DF4-9F07-87CE33F9AEB5}" srcId="{92EC2454-2562-4A20-A605-0FBEBC98A0D8}" destId="{A526FB0C-1CE7-4F9B-9DB6-501C10A8E6FC}" srcOrd="0" destOrd="0" parTransId="{E4FEFCD8-8CE6-49F0-9ED1-E49EF2CD65AD}" sibTransId="{C31354BA-F088-4792-A80E-686C7EDC582C}"/>
    <dgm:cxn modelId="{969B55AE-5BA2-43E3-861F-5A58FDB5E09F}" type="presOf" srcId="{A526FB0C-1CE7-4F9B-9DB6-501C10A8E6FC}" destId="{CE68D7E1-C608-4EDC-AE2F-29AC88B9BB7C}" srcOrd="0" destOrd="0" presId="urn:microsoft.com/office/officeart/2005/8/layout/process3"/>
    <dgm:cxn modelId="{FC90E4C3-26ED-4914-A509-8C5F376C564B}" type="presOf" srcId="{92EC2454-2562-4A20-A605-0FBEBC98A0D8}" destId="{5CA84ACB-22EA-441D-ABCD-E4F585696CEC}" srcOrd="1" destOrd="0" presId="urn:microsoft.com/office/officeart/2005/8/layout/process3"/>
    <dgm:cxn modelId="{EFC00ABB-53C0-46A5-A806-3C65E16A46A5}" srcId="{C803CE6F-CA85-412D-B686-852ECDB5FAB8}" destId="{92EC2454-2562-4A20-A605-0FBEBC98A0D8}" srcOrd="0" destOrd="0" parTransId="{E9E7DADD-B512-4D2C-B4BD-1DFA2284D458}" sibTransId="{568F7C77-DE61-437E-A557-E19FC169ACAD}"/>
    <dgm:cxn modelId="{89389722-EB56-41E6-ACCC-C8681C0422CA}" type="presOf" srcId="{C803CE6F-CA85-412D-B686-852ECDB5FAB8}" destId="{9A46E623-2F30-4769-8F64-C76014F06593}" srcOrd="0" destOrd="0" presId="urn:microsoft.com/office/officeart/2005/8/layout/process3"/>
    <dgm:cxn modelId="{8F8639B2-D280-4ABB-8A22-41B3EC5AA231}" type="presOf" srcId="{92EC2454-2562-4A20-A605-0FBEBC98A0D8}" destId="{13B9EB9F-6B56-4201-AD4E-031F52D8862E}" srcOrd="0" destOrd="0" presId="urn:microsoft.com/office/officeart/2005/8/layout/process3"/>
    <dgm:cxn modelId="{25B4B1C8-EBE9-4223-8CA5-881E320FB831}" type="presParOf" srcId="{9A46E623-2F30-4769-8F64-C76014F06593}" destId="{6479AD8B-27C4-42F6-97F8-3CCDC1828593}" srcOrd="0" destOrd="0" presId="urn:microsoft.com/office/officeart/2005/8/layout/process3"/>
    <dgm:cxn modelId="{179F1A5C-817E-4AEB-BEAE-D66FAF334377}" type="presParOf" srcId="{6479AD8B-27C4-42F6-97F8-3CCDC1828593}" destId="{13B9EB9F-6B56-4201-AD4E-031F52D8862E}" srcOrd="0" destOrd="0" presId="urn:microsoft.com/office/officeart/2005/8/layout/process3"/>
    <dgm:cxn modelId="{4FBDB64D-3E48-4448-B777-8350CC8A868C}" type="presParOf" srcId="{6479AD8B-27C4-42F6-97F8-3CCDC1828593}" destId="{5CA84ACB-22EA-441D-ABCD-E4F585696CEC}" srcOrd="1" destOrd="0" presId="urn:microsoft.com/office/officeart/2005/8/layout/process3"/>
    <dgm:cxn modelId="{D421981B-8D6A-4D66-821F-20BA242420E9}" type="presParOf" srcId="{6479AD8B-27C4-42F6-97F8-3CCDC1828593}" destId="{CE68D7E1-C608-4EDC-AE2F-29AC88B9BB7C}" srcOrd="2" destOrd="0" presId="urn:microsoft.com/office/officeart/2005/8/layout/process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84ACB-22EA-441D-ABCD-E4F585696CEC}">
      <dsp:nvSpPr>
        <dsp:cNvPr id="0" name=""/>
        <dsp:cNvSpPr/>
      </dsp:nvSpPr>
      <dsp:spPr>
        <a:xfrm>
          <a:off x="491451" y="141228"/>
          <a:ext cx="6717674" cy="1060879"/>
        </a:xfrm>
        <a:prstGeom prst="roundRect">
          <a:avLst>
            <a:gd name="adj" fmla="val 10000"/>
          </a:avLst>
        </a:prstGeom>
        <a:solidFill>
          <a:srgbClr val="83AE4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latin typeface="Arial" panose="020B0604020202020204" pitchFamily="34" charset="0"/>
              <a:cs typeface="Arial" panose="020B0604020202020204" pitchFamily="34" charset="0"/>
            </a:rPr>
            <a:t>МАРКЕТИНГ</a:t>
          </a:r>
          <a:endParaRPr lang="ru-RU" sz="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1451" y="141228"/>
        <a:ext cx="6717674" cy="707253"/>
      </dsp:txXfrm>
    </dsp:sp>
    <dsp:sp modelId="{CE68D7E1-C608-4EDC-AE2F-29AC88B9BB7C}">
      <dsp:nvSpPr>
        <dsp:cNvPr id="0" name=""/>
        <dsp:cNvSpPr/>
      </dsp:nvSpPr>
      <dsp:spPr>
        <a:xfrm>
          <a:off x="2674557" y="1071973"/>
          <a:ext cx="4966403" cy="231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3AE4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Поисковая оптимизация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/>
            <a:t>Реклама на поиске Яндекс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/>
            <a:t>Реклама в сетях РСЯ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/>
            <a:t>Реклама в социальных сетях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Акции для покупателей и подписчиков группы в социальных сетях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Распродажи для покупателей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POS-</a:t>
          </a:r>
          <a:r>
            <a:rPr lang="ru-RU" sz="1600" kern="1200" dirty="0"/>
            <a:t>материалы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</dsp:txBody>
      <dsp:txXfrm>
        <a:off x="2742285" y="1139701"/>
        <a:ext cx="4830947" cy="2176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84ACB-22EA-441D-ABCD-E4F585696CEC}">
      <dsp:nvSpPr>
        <dsp:cNvPr id="0" name=""/>
        <dsp:cNvSpPr/>
      </dsp:nvSpPr>
      <dsp:spPr>
        <a:xfrm>
          <a:off x="341966" y="147992"/>
          <a:ext cx="6870741" cy="643465"/>
        </a:xfrm>
        <a:prstGeom prst="roundRect">
          <a:avLst>
            <a:gd name="adj" fmla="val 10000"/>
          </a:avLst>
        </a:prstGeom>
        <a:solidFill>
          <a:srgbClr val="83AE4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all" baseline="0" dirty="0">
              <a:latin typeface="Arial" panose="020B0604020202020204" pitchFamily="34" charset="0"/>
              <a:cs typeface="Arial" panose="020B0604020202020204" pitchFamily="34" charset="0"/>
            </a:rPr>
            <a:t>Портал</a:t>
          </a:r>
          <a:r>
            <a:rPr lang="ru-RU" sz="2400" kern="1200" dirty="0"/>
            <a:t> </a:t>
          </a:r>
        </a:p>
      </dsp:txBody>
      <dsp:txXfrm>
        <a:off x="341966" y="147992"/>
        <a:ext cx="6870741" cy="428976"/>
      </dsp:txXfrm>
    </dsp:sp>
    <dsp:sp modelId="{CE68D7E1-C608-4EDC-AE2F-29AC88B9BB7C}">
      <dsp:nvSpPr>
        <dsp:cNvPr id="0" name=""/>
        <dsp:cNvSpPr/>
      </dsp:nvSpPr>
      <dsp:spPr>
        <a:xfrm>
          <a:off x="348132" y="765936"/>
          <a:ext cx="5627251" cy="892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Осуществляется в соответствии с требованиями к дистанционной торговле</a:t>
          </a:r>
        </a:p>
      </dsp:txBody>
      <dsp:txXfrm>
        <a:off x="374279" y="792083"/>
        <a:ext cx="5574957" cy="840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61D3D3B-77DA-484F-9FF0-9C74247BC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5CB918E-4A92-4CA6-9A39-113A6BE5F4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B44DA-05B4-400D-8A20-9D3C06028683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37B761-AB28-4BD3-AE06-AAE0594BB9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6CD048-83CE-40D1-9EF8-654872D902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BFF4B-DD67-499C-B41B-A26DFAA5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05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09AA6-8184-42A0-8565-DB5090C194FC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F49B7-B62A-4A09-AE75-6E716115F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642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B61458-C30B-460A-B6FA-8240B41C0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4430A6-3DCA-49DC-B1F2-9434DDB36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C31F2-DB98-45ED-ACFC-88A111A8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C3A3DF-099C-43A6-B2B5-0CC52F41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DC1749-3179-4903-A043-17E9ED7EB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385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28EE3-9538-4FF2-9591-55B3C4F16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04A4FD-E71D-432D-A6A5-4EE7E1B57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4EB95-D1A8-4DE3-9584-AE25ED1E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0D57A-1F03-425D-995E-F71338F36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BCDB87-5A20-48C1-8F26-203A11C1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1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BBD9EF-F342-412F-B4DE-BA7825DED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EAA7C0-89D1-40D5-AA74-4B6C49146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95CCF-E90A-4AD4-A00C-80F6E9F7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8A184D-4D94-4589-BE67-B097DE1D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3C86B8-728A-49BA-9F67-0D95F684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2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FF1F9-419F-4302-A014-9E44350E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8ABA54-454B-41D4-A09B-E51A61F59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25B186-9DF7-4E8C-A8EE-ECC70CF24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179867-96A3-4D6E-90D6-8C64941A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35F8D9-10D3-4F30-8C99-B92CF992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94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3DAB3-779A-4479-B0CE-74F8F70B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D89EB5-9CD0-4346-9AE5-29F5E6EBA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A6B4E3-C776-4A11-A7E8-9891D9A13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2B0E83-0D9E-4217-97B9-7F0D4F81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054687-130A-471A-9684-C57AAC0F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2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3C299-C24C-48BC-961A-B8F96670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91973-07FF-4C6C-A35D-36E3389E8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B31D70-9DA6-4336-9514-33EA4CCB5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7C236D-2118-4A21-8BB6-34744BA8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D69CEA-E6C8-471A-95CA-E1256538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2FC066-409B-4139-8724-068AD0AB2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996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426C6-5928-4299-9407-5FB31D8DE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6C1A59-4462-4E11-9858-0706F7D59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BD753B-6198-48D6-9D8F-29D1460DC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4B8DB9-9B09-4324-9184-025750099F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01EE1E-35FB-49FC-A677-644B1E775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9845AD-086F-4D33-AF2D-EFCFFE236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2118FF-3C76-4B0A-A73A-8F7E388C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8EFB15D-2739-4B3F-B208-81939DC66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4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48F75-4653-4BD4-8378-3016D39B9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6C9A33-D298-4F5B-BADC-F67EDFD4F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B7ABAC-4734-4ED1-82F5-8B1BAF956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10F14AB-5EF5-493E-AB70-7B4ACF6E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2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44B808-73FE-40E0-AFB6-671DEEB6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D8749BB-DB88-42FC-8C69-DDCC81DE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E8E4A6-6FA5-4A0B-A029-087589897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96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DD2F7-8085-4607-9C83-D8EB71DC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7A4C63-7E0A-4E34-BBB5-BDAE2E8E6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B3C05A-9F54-4E27-A5B0-BE7C09414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E0E8DB-2836-46EC-B973-7E95FB12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71EA0A-483E-4F01-AC26-72385D94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6EC47A-6010-4014-AFC2-745219270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826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B80236-C890-4420-B9AE-07E65E1F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C3BE04-445E-41DB-AF2B-4A4D271FA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DD3EF7-2A52-491B-899E-DC09D36DB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E6C65F-ECB5-42A6-B8F9-FDB357ECE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2D78AD-DB66-4071-900C-CE8066A1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67DA67-E985-40D8-A7D8-E6B60ECC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22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82CFF-5FA1-4DB8-9C92-CD2E2620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4150F0-D008-4DD4-9172-55DA66A2A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28CDE4-97AF-4954-8387-80EF18EEA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54022-0858-45A9-95C3-04D243C3419F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3D56ED-9610-420B-A81B-CD14AF3E3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3C0F2E-BF0A-418A-95F5-94E6BE317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CF879-C8B7-4B4C-87C3-9A33A11E1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25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" y="299238"/>
            <a:ext cx="9145015" cy="658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63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Вашего</a:t>
            </a:r>
            <a:r>
              <a:rPr lang="en-US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81911"/>
            <a:ext cx="4104456" cy="3078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72" y="2698560"/>
            <a:ext cx="4104456" cy="307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бъект 2"/>
          <p:cNvSpPr>
            <a:spLocks noGrp="1"/>
          </p:cNvSpPr>
          <p:nvPr>
            <p:ph sz="half" idx="1"/>
          </p:nvPr>
        </p:nvSpPr>
        <p:spPr>
          <a:xfrm>
            <a:off x="1327418" y="2132856"/>
            <a:ext cx="2088232" cy="460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Объемные буквы</a:t>
            </a:r>
          </a:p>
        </p:txBody>
      </p:sp>
      <p:sp>
        <p:nvSpPr>
          <p:cNvPr id="12" name="Объект 2"/>
          <p:cNvSpPr>
            <a:spLocks noGrp="1"/>
          </p:cNvSpPr>
          <p:nvPr>
            <p:ph sz="half" idx="2"/>
          </p:nvPr>
        </p:nvSpPr>
        <p:spPr>
          <a:xfrm>
            <a:off x="4986099" y="2132856"/>
            <a:ext cx="3637002" cy="460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Объемные буквы с подсветкой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84FC6-D155-44A7-8FE6-E1F6F72ED05A}"/>
              </a:ext>
            </a:extLst>
          </p:cNvPr>
          <p:cNvSpPr txBox="1"/>
          <p:nvPr/>
        </p:nvSpPr>
        <p:spPr>
          <a:xfrm>
            <a:off x="2951684" y="1251560"/>
            <a:ext cx="3240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Размещение на фасаде</a:t>
            </a:r>
          </a:p>
        </p:txBody>
      </p:sp>
    </p:spTree>
    <p:extLst>
      <p:ext uri="{BB962C8B-B14F-4D97-AF65-F5344CB8AC3E}">
        <p14:creationId xmlns:p14="http://schemas.microsoft.com/office/powerpoint/2010/main" val="3025789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494" y="1988840"/>
            <a:ext cx="2969507" cy="234888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198" y="3785348"/>
            <a:ext cx="3672408" cy="244949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7DB88D0-995A-447A-A10D-B513CE37E4CE}"/>
              </a:ext>
            </a:extLst>
          </p:cNvPr>
          <p:cNvSpPr txBox="1"/>
          <p:nvPr/>
        </p:nvSpPr>
        <p:spPr>
          <a:xfrm>
            <a:off x="2195736" y="1286368"/>
            <a:ext cx="4925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Размещение на входной группе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01" y="1817440"/>
            <a:ext cx="2424699" cy="342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Вашего</a:t>
            </a:r>
            <a:r>
              <a:rPr lang="en-US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магазина </a:t>
            </a:r>
          </a:p>
        </p:txBody>
      </p:sp>
    </p:spTree>
    <p:extLst>
      <p:ext uri="{BB962C8B-B14F-4D97-AF65-F5344CB8AC3E}">
        <p14:creationId xmlns:p14="http://schemas.microsoft.com/office/powerpoint/2010/main" val="3449204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348880"/>
            <a:ext cx="8501579" cy="29755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16D16E-1F2B-4D1B-B9DD-743B88FECE09}"/>
              </a:ext>
            </a:extLst>
          </p:cNvPr>
          <p:cNvSpPr txBox="1"/>
          <p:nvPr/>
        </p:nvSpPr>
        <p:spPr>
          <a:xfrm>
            <a:off x="2147586" y="1286368"/>
            <a:ext cx="484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Баннеры возле пункта выдачи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Вашего</a:t>
            </a:r>
            <a:r>
              <a:rPr lang="en-US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магазина </a:t>
            </a:r>
          </a:p>
        </p:txBody>
      </p:sp>
    </p:spTree>
    <p:extLst>
      <p:ext uri="{BB962C8B-B14F-4D97-AF65-F5344CB8AC3E}">
        <p14:creationId xmlns:p14="http://schemas.microsoft.com/office/powerpoint/2010/main" val="3188871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11" y="1988840"/>
            <a:ext cx="7141498" cy="1550121"/>
          </a:xfrm>
          <a:prstGeom prst="rect">
            <a:avLst/>
          </a:prstGeom>
          <a:solidFill>
            <a:srgbClr val="83AE42"/>
          </a:solidFill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6" y="3751312"/>
            <a:ext cx="5565224" cy="2587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99A0EF-4BC1-4B53-ABA2-2BF09A3667C0}"/>
              </a:ext>
            </a:extLst>
          </p:cNvPr>
          <p:cNvSpPr txBox="1"/>
          <p:nvPr/>
        </p:nvSpPr>
        <p:spPr>
          <a:xfrm>
            <a:off x="3265492" y="1268760"/>
            <a:ext cx="27439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Баннеры на вход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Вашего</a:t>
            </a:r>
            <a:r>
              <a:rPr lang="en-US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магазина </a:t>
            </a:r>
          </a:p>
        </p:txBody>
      </p:sp>
    </p:spTree>
    <p:extLst>
      <p:ext uri="{BB962C8B-B14F-4D97-AF65-F5344CB8AC3E}">
        <p14:creationId xmlns:p14="http://schemas.microsoft.com/office/powerpoint/2010/main" val="2721108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3812" y="2420888"/>
            <a:ext cx="2098576" cy="460647"/>
          </a:xfrm>
          <a:solidFill>
            <a:srgbClr val="83AE4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9"/>
          <a:stretch/>
        </p:blipFill>
        <p:spPr>
          <a:xfrm>
            <a:off x="6460503" y="1844824"/>
            <a:ext cx="2431977" cy="38164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" y="3313319"/>
            <a:ext cx="5974372" cy="23479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A04885-46F5-4C01-AF8E-973CABD80866}"/>
              </a:ext>
            </a:extLst>
          </p:cNvPr>
          <p:cNvSpPr/>
          <p:nvPr/>
        </p:nvSpPr>
        <p:spPr>
          <a:xfrm>
            <a:off x="467544" y="5157192"/>
            <a:ext cx="4464496" cy="403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A653B-8738-443C-B2D4-D103E26EE7E1}"/>
              </a:ext>
            </a:extLst>
          </p:cNvPr>
          <p:cNvSpPr txBox="1"/>
          <p:nvPr/>
        </p:nvSpPr>
        <p:spPr>
          <a:xfrm>
            <a:off x="2526202" y="1296529"/>
            <a:ext cx="4215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Таблички в пункте выдачи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Вашего</a:t>
            </a:r>
            <a:r>
              <a:rPr lang="en-US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магазина </a:t>
            </a:r>
          </a:p>
        </p:txBody>
      </p:sp>
    </p:spTree>
    <p:extLst>
      <p:ext uri="{BB962C8B-B14F-4D97-AF65-F5344CB8AC3E}">
        <p14:creationId xmlns:p14="http://schemas.microsoft.com/office/powerpoint/2010/main" val="1022624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9388" y="3859308"/>
            <a:ext cx="7283152" cy="262029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Посетитель сайта купил на сайте товар,                             выбрал вашу активную точку выдачи.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товара нет в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нужна доставка,                   </a:t>
            </a:r>
            <a:r>
              <a:rPr lang="ru-RU" sz="2000" b="1" u="sng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ПРИВЕЗЕМ</a:t>
            </a:r>
            <a:r>
              <a:rPr lang="ru-RU" sz="20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товар есть в наличии и вы загрузили актуальный прайс-лист вашей точки </a:t>
            </a:r>
            <a:r>
              <a:rPr lang="ru-RU"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выдачи </a:t>
            </a:r>
            <a:r>
              <a:rPr lang="ru-RU" sz="2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                </a:t>
            </a:r>
            <a:r>
              <a:rPr lang="ru-RU" sz="2000" b="1" u="sng" dirty="0" smtClean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sz="2000" b="1" u="sng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ПРОДАЕТЕ</a:t>
            </a:r>
            <a:r>
              <a:rPr lang="ru-RU" sz="20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98E4C46B-A849-4E0F-A3F4-A3D0769AFD95}"/>
              </a:ext>
            </a:extLst>
          </p:cNvPr>
          <p:cNvGrpSpPr/>
          <p:nvPr/>
        </p:nvGrpSpPr>
        <p:grpSpPr>
          <a:xfrm>
            <a:off x="624390" y="1892710"/>
            <a:ext cx="7908050" cy="1572067"/>
            <a:chOff x="624390" y="3072113"/>
            <a:chExt cx="7009022" cy="1280884"/>
          </a:xfrm>
        </p:grpSpPr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CBA33DC8-0A5F-4B80-81B5-5D676A2C0DBE}"/>
                </a:ext>
              </a:extLst>
            </p:cNvPr>
            <p:cNvSpPr/>
            <p:nvPr/>
          </p:nvSpPr>
          <p:spPr>
            <a:xfrm>
              <a:off x="5392719" y="4022637"/>
              <a:ext cx="373448" cy="91440"/>
            </a:xfrm>
            <a:custGeom>
              <a:avLst/>
              <a:gdLst>
                <a:gd name="connsiteX0" fmla="*/ 0 w 373448"/>
                <a:gd name="connsiteY0" fmla="*/ 45720 h 91440"/>
                <a:gd name="connsiteX1" fmla="*/ 373448 w 373448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48" h="91440">
                  <a:moveTo>
                    <a:pt x="0" y="45720"/>
                  </a:moveTo>
                  <a:lnTo>
                    <a:pt x="373448" y="45720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088" tIns="36383" rIns="190088" bIns="3638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00" kern="1200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BDE8D38A-FE76-4D95-AD79-DEEA7F9C0F89}"/>
                </a:ext>
              </a:extLst>
            </p:cNvPr>
            <p:cNvSpPr/>
            <p:nvPr/>
          </p:nvSpPr>
          <p:spPr>
            <a:xfrm>
              <a:off x="2648772" y="3694818"/>
              <a:ext cx="876702" cy="373538"/>
            </a:xfrm>
            <a:custGeom>
              <a:avLst/>
              <a:gdLst>
                <a:gd name="connsiteX0" fmla="*/ 0 w 876702"/>
                <a:gd name="connsiteY0" fmla="*/ 0 h 373538"/>
                <a:gd name="connsiteX1" fmla="*/ 438351 w 876702"/>
                <a:gd name="connsiteY1" fmla="*/ 0 h 373538"/>
                <a:gd name="connsiteX2" fmla="*/ 438351 w 876702"/>
                <a:gd name="connsiteY2" fmla="*/ 373538 h 373538"/>
                <a:gd name="connsiteX3" fmla="*/ 876702 w 876702"/>
                <a:gd name="connsiteY3" fmla="*/ 373538 h 37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6702" h="373538">
                  <a:moveTo>
                    <a:pt x="0" y="0"/>
                  </a:moveTo>
                  <a:lnTo>
                    <a:pt x="438351" y="0"/>
                  </a:lnTo>
                  <a:lnTo>
                    <a:pt x="438351" y="373538"/>
                  </a:lnTo>
                  <a:lnTo>
                    <a:pt x="876702" y="373538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7227" tIns="162945" rIns="427227" bIns="16294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00" kern="1200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F82695F1-7C5B-4FCA-A36F-D5C1B909D856}"/>
                </a:ext>
              </a:extLst>
            </p:cNvPr>
            <p:cNvSpPr/>
            <p:nvPr/>
          </p:nvSpPr>
          <p:spPr>
            <a:xfrm>
              <a:off x="5392719" y="3311034"/>
              <a:ext cx="373448" cy="91440"/>
            </a:xfrm>
            <a:custGeom>
              <a:avLst/>
              <a:gdLst>
                <a:gd name="connsiteX0" fmla="*/ 0 w 373448"/>
                <a:gd name="connsiteY0" fmla="*/ 45720 h 91440"/>
                <a:gd name="connsiteX1" fmla="*/ 373448 w 373448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48" h="91440">
                  <a:moveTo>
                    <a:pt x="0" y="45720"/>
                  </a:moveTo>
                  <a:lnTo>
                    <a:pt x="373448" y="45720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088" tIns="36384" rIns="190088" bIns="363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00" kern="1200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9BD52824-9FA7-4571-8798-498850F16C79}"/>
                </a:ext>
              </a:extLst>
            </p:cNvPr>
            <p:cNvSpPr/>
            <p:nvPr/>
          </p:nvSpPr>
          <p:spPr>
            <a:xfrm>
              <a:off x="2648772" y="3356754"/>
              <a:ext cx="876702" cy="338063"/>
            </a:xfrm>
            <a:custGeom>
              <a:avLst/>
              <a:gdLst>
                <a:gd name="connsiteX0" fmla="*/ 0 w 876702"/>
                <a:gd name="connsiteY0" fmla="*/ 338063 h 338063"/>
                <a:gd name="connsiteX1" fmla="*/ 438351 w 876702"/>
                <a:gd name="connsiteY1" fmla="*/ 338063 h 338063"/>
                <a:gd name="connsiteX2" fmla="*/ 438351 w 876702"/>
                <a:gd name="connsiteY2" fmla="*/ 0 h 338063"/>
                <a:gd name="connsiteX3" fmla="*/ 876702 w 876702"/>
                <a:gd name="connsiteY3" fmla="*/ 0 h 33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6702" h="338063">
                  <a:moveTo>
                    <a:pt x="0" y="338063"/>
                  </a:moveTo>
                  <a:lnTo>
                    <a:pt x="438351" y="338063"/>
                  </a:lnTo>
                  <a:lnTo>
                    <a:pt x="438351" y="0"/>
                  </a:lnTo>
                  <a:lnTo>
                    <a:pt x="876702" y="0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7561" tIns="145542" rIns="427560" bIns="14554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00" kern="1200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471E761A-79E6-42CF-B2CC-0833EF7E8C1F}"/>
                </a:ext>
              </a:extLst>
            </p:cNvPr>
            <p:cNvSpPr/>
            <p:nvPr/>
          </p:nvSpPr>
          <p:spPr>
            <a:xfrm>
              <a:off x="624390" y="3168545"/>
              <a:ext cx="2996220" cy="1052545"/>
            </a:xfrm>
            <a:custGeom>
              <a:avLst/>
              <a:gdLst>
                <a:gd name="connsiteX0" fmla="*/ 0 w 2996220"/>
                <a:gd name="connsiteY0" fmla="*/ 0 h 1052545"/>
                <a:gd name="connsiteX1" fmla="*/ 2996220 w 2996220"/>
                <a:gd name="connsiteY1" fmla="*/ 0 h 1052545"/>
                <a:gd name="connsiteX2" fmla="*/ 2996220 w 2996220"/>
                <a:gd name="connsiteY2" fmla="*/ 1052545 h 1052545"/>
                <a:gd name="connsiteX3" fmla="*/ 0 w 2996220"/>
                <a:gd name="connsiteY3" fmla="*/ 1052545 h 1052545"/>
                <a:gd name="connsiteX4" fmla="*/ 0 w 2996220"/>
                <a:gd name="connsiteY4" fmla="*/ 0 h 105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220" h="1052545">
                  <a:moveTo>
                    <a:pt x="0" y="0"/>
                  </a:moveTo>
                  <a:lnTo>
                    <a:pt x="2996220" y="0"/>
                  </a:lnTo>
                  <a:lnTo>
                    <a:pt x="2996220" y="1052545"/>
                  </a:lnTo>
                  <a:lnTo>
                    <a:pt x="0" y="1052545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Покупка товара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Покупателем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на сайте</a:t>
              </a:r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F667CB48-36CB-49D0-BE84-7CDFFDE03806}"/>
                </a:ext>
              </a:extLst>
            </p:cNvPr>
            <p:cNvSpPr/>
            <p:nvPr/>
          </p:nvSpPr>
          <p:spPr>
            <a:xfrm>
              <a:off x="3525475" y="3072113"/>
              <a:ext cx="1867244" cy="569281"/>
            </a:xfrm>
            <a:custGeom>
              <a:avLst/>
              <a:gdLst>
                <a:gd name="connsiteX0" fmla="*/ 0 w 1867244"/>
                <a:gd name="connsiteY0" fmla="*/ 0 h 569281"/>
                <a:gd name="connsiteX1" fmla="*/ 1867244 w 1867244"/>
                <a:gd name="connsiteY1" fmla="*/ 0 h 569281"/>
                <a:gd name="connsiteX2" fmla="*/ 1867244 w 1867244"/>
                <a:gd name="connsiteY2" fmla="*/ 569281 h 569281"/>
                <a:gd name="connsiteX3" fmla="*/ 0 w 1867244"/>
                <a:gd name="connsiteY3" fmla="*/ 569281 h 569281"/>
                <a:gd name="connsiteX4" fmla="*/ 0 w 1867244"/>
                <a:gd name="connsiteY4" fmla="*/ 0 h 569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7244" h="569281">
                  <a:moveTo>
                    <a:pt x="0" y="0"/>
                  </a:moveTo>
                  <a:lnTo>
                    <a:pt x="1867244" y="0"/>
                  </a:lnTo>
                  <a:lnTo>
                    <a:pt x="1867244" y="569281"/>
                  </a:lnTo>
                  <a:lnTo>
                    <a:pt x="0" y="569281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Есть наличие</a:t>
              </a:r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52BDC530-FBCE-4D4E-A395-0394946FFE7C}"/>
                </a:ext>
              </a:extLst>
            </p:cNvPr>
            <p:cNvSpPr/>
            <p:nvPr/>
          </p:nvSpPr>
          <p:spPr>
            <a:xfrm>
              <a:off x="5766168" y="3072113"/>
              <a:ext cx="1867244" cy="569281"/>
            </a:xfrm>
            <a:custGeom>
              <a:avLst/>
              <a:gdLst>
                <a:gd name="connsiteX0" fmla="*/ 0 w 1867244"/>
                <a:gd name="connsiteY0" fmla="*/ 0 h 569281"/>
                <a:gd name="connsiteX1" fmla="*/ 1867244 w 1867244"/>
                <a:gd name="connsiteY1" fmla="*/ 0 h 569281"/>
                <a:gd name="connsiteX2" fmla="*/ 1867244 w 1867244"/>
                <a:gd name="connsiteY2" fmla="*/ 569281 h 569281"/>
                <a:gd name="connsiteX3" fmla="*/ 0 w 1867244"/>
                <a:gd name="connsiteY3" fmla="*/ 569281 h 569281"/>
                <a:gd name="connsiteX4" fmla="*/ 0 w 1867244"/>
                <a:gd name="connsiteY4" fmla="*/ 0 h 569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7244" h="569281">
                  <a:moveTo>
                    <a:pt x="0" y="0"/>
                  </a:moveTo>
                  <a:lnTo>
                    <a:pt x="1867244" y="0"/>
                  </a:lnTo>
                  <a:lnTo>
                    <a:pt x="1867244" y="569281"/>
                  </a:lnTo>
                  <a:lnTo>
                    <a:pt x="0" y="569281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/>
                <a:t>ВЫ ВЫДАЕТЕ</a:t>
              </a:r>
              <a:endParaRPr lang="ru-RU" sz="1800" kern="1200" dirty="0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6611C6ED-4521-4863-BBCB-0C753D8B15F2}"/>
                </a:ext>
              </a:extLst>
            </p:cNvPr>
            <p:cNvSpPr/>
            <p:nvPr/>
          </p:nvSpPr>
          <p:spPr>
            <a:xfrm>
              <a:off x="3525475" y="3783716"/>
              <a:ext cx="1867244" cy="569281"/>
            </a:xfrm>
            <a:custGeom>
              <a:avLst/>
              <a:gdLst>
                <a:gd name="connsiteX0" fmla="*/ 0 w 1867244"/>
                <a:gd name="connsiteY0" fmla="*/ 0 h 569281"/>
                <a:gd name="connsiteX1" fmla="*/ 1867244 w 1867244"/>
                <a:gd name="connsiteY1" fmla="*/ 0 h 569281"/>
                <a:gd name="connsiteX2" fmla="*/ 1867244 w 1867244"/>
                <a:gd name="connsiteY2" fmla="*/ 569281 h 569281"/>
                <a:gd name="connsiteX3" fmla="*/ 0 w 1867244"/>
                <a:gd name="connsiteY3" fmla="*/ 569281 h 569281"/>
                <a:gd name="connsiteX4" fmla="*/ 0 w 1867244"/>
                <a:gd name="connsiteY4" fmla="*/ 0 h 569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7244" h="569281">
                  <a:moveTo>
                    <a:pt x="0" y="0"/>
                  </a:moveTo>
                  <a:lnTo>
                    <a:pt x="1867244" y="0"/>
                  </a:lnTo>
                  <a:lnTo>
                    <a:pt x="1867244" y="569281"/>
                  </a:lnTo>
                  <a:lnTo>
                    <a:pt x="0" y="569281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Нет наличия</a:t>
              </a:r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1B4748EC-BDAE-49B0-A508-6E919C62C97E}"/>
                </a:ext>
              </a:extLst>
            </p:cNvPr>
            <p:cNvSpPr/>
            <p:nvPr/>
          </p:nvSpPr>
          <p:spPr>
            <a:xfrm>
              <a:off x="5766168" y="3783716"/>
              <a:ext cx="1867244" cy="569281"/>
            </a:xfrm>
            <a:custGeom>
              <a:avLst/>
              <a:gdLst>
                <a:gd name="connsiteX0" fmla="*/ 0 w 1867244"/>
                <a:gd name="connsiteY0" fmla="*/ 0 h 569281"/>
                <a:gd name="connsiteX1" fmla="*/ 1867244 w 1867244"/>
                <a:gd name="connsiteY1" fmla="*/ 0 h 569281"/>
                <a:gd name="connsiteX2" fmla="*/ 1867244 w 1867244"/>
                <a:gd name="connsiteY2" fmla="*/ 569281 h 569281"/>
                <a:gd name="connsiteX3" fmla="*/ 0 w 1867244"/>
                <a:gd name="connsiteY3" fmla="*/ 569281 h 569281"/>
                <a:gd name="connsiteX4" fmla="*/ 0 w 1867244"/>
                <a:gd name="connsiteY4" fmla="*/ 0 h 569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7244" h="569281">
                  <a:moveTo>
                    <a:pt x="0" y="0"/>
                  </a:moveTo>
                  <a:lnTo>
                    <a:pt x="1867244" y="0"/>
                  </a:lnTo>
                  <a:lnTo>
                    <a:pt x="1867244" y="569281"/>
                  </a:lnTo>
                  <a:lnTo>
                    <a:pt x="0" y="569281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/>
                <a:t>МЫ ПРИВЕЗЕМ</a:t>
              </a:r>
              <a:endParaRPr lang="ru-RU" sz="1800" kern="1200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продажи товара</a:t>
            </a:r>
          </a:p>
        </p:txBody>
      </p:sp>
    </p:spTree>
    <p:extLst>
      <p:ext uri="{BB962C8B-B14F-4D97-AF65-F5344CB8AC3E}">
        <p14:creationId xmlns:p14="http://schemas.microsoft.com/office/powerpoint/2010/main" val="38274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858ABA-4B93-4622-B3CC-634DB522B6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9"/>
          <a:stretch/>
        </p:blipFill>
        <p:spPr>
          <a:xfrm>
            <a:off x="165083" y="1412776"/>
            <a:ext cx="894387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11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endParaRPr lang="ru-RU" sz="2800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664" y="320928"/>
            <a:ext cx="6537072" cy="65370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94341" y="2075656"/>
            <a:ext cx="4248472" cy="720080"/>
          </a:xfrm>
          <a:prstGeom prst="roundRect">
            <a:avLst/>
          </a:prstGeom>
          <a:solidFill>
            <a:srgbClr val="ECFAD6"/>
          </a:solidFill>
          <a:ln>
            <a:solidFill>
              <a:srgbClr val="83A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16D16E-1F2B-4D1B-B9DD-743B88FECE09}"/>
              </a:ext>
            </a:extLst>
          </p:cNvPr>
          <p:cNvSpPr txBox="1"/>
          <p:nvPr/>
        </p:nvSpPr>
        <p:spPr>
          <a:xfrm>
            <a:off x="573401" y="2204864"/>
            <a:ext cx="4090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УПД, АКТ возврата, УКД</a:t>
            </a: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604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61195263"/>
              </p:ext>
            </p:extLst>
          </p:nvPr>
        </p:nvGraphicFramePr>
        <p:xfrm>
          <a:off x="462372" y="2317590"/>
          <a:ext cx="821925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8E1F8E0-8CD3-4153-A111-29529302D236}"/>
              </a:ext>
            </a:extLst>
          </p:cNvPr>
          <p:cNvSpPr txBox="1"/>
          <p:nvPr/>
        </p:nvSpPr>
        <p:spPr>
          <a:xfrm>
            <a:off x="2788787" y="1415573"/>
            <a:ext cx="3566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обеспечим Вас</a:t>
            </a:r>
          </a:p>
        </p:txBody>
      </p:sp>
    </p:spTree>
    <p:extLst>
      <p:ext uri="{BB962C8B-B14F-4D97-AF65-F5344CB8AC3E}">
        <p14:creationId xmlns:p14="http://schemas.microsoft.com/office/powerpoint/2010/main" val="3642008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39041219"/>
              </p:ext>
            </p:extLst>
          </p:nvPr>
        </p:nvGraphicFramePr>
        <p:xfrm>
          <a:off x="395536" y="1340768"/>
          <a:ext cx="8352928" cy="165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67427"/>
            <a:ext cx="551723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72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288C86-DABB-49E5-BEF2-C7D253F016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016" y="1035848"/>
            <a:ext cx="7236735" cy="4913120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67B023A1-CFB9-4692-83A8-D877655A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5805"/>
            <a:ext cx="5400600" cy="1090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Широчайший выбор товаров не случаен: «TopDetal.ru» является специальным проектом компании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ООО «Магистраль-НН» — крупнейшего российского дистрибьютора автомобильных запчастей.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90D65F-418B-480C-96D6-920EEEB893E7}"/>
              </a:ext>
            </a:extLst>
          </p:cNvPr>
          <p:cNvSpPr txBox="1"/>
          <p:nvPr/>
        </p:nvSpPr>
        <p:spPr>
          <a:xfrm>
            <a:off x="397498" y="5948968"/>
            <a:ext cx="3022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Собственная прямая логистика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более чем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регионов России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2E3D63-C9DC-46D6-A9D7-7A00137FFD04}"/>
              </a:ext>
            </a:extLst>
          </p:cNvPr>
          <p:cNvSpPr txBox="1"/>
          <p:nvPr/>
        </p:nvSpPr>
        <p:spPr>
          <a:xfrm>
            <a:off x="6613777" y="5705563"/>
            <a:ext cx="2134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Склад более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м</a:t>
            </a:r>
            <a:r>
              <a:rPr lang="ru-RU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8D233-D013-4F18-BFED-BE06BEA45B63}"/>
              </a:ext>
            </a:extLst>
          </p:cNvPr>
          <p:cNvSpPr txBox="1"/>
          <p:nvPr/>
        </p:nvSpPr>
        <p:spPr>
          <a:xfrm>
            <a:off x="4483482" y="6041300"/>
            <a:ext cx="4307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Более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прямых контактов с производителями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750B7C-3EC3-4EFB-A4D1-A946812467B6}"/>
              </a:ext>
            </a:extLst>
          </p:cNvPr>
          <p:cNvSpPr txBox="1"/>
          <p:nvPr/>
        </p:nvSpPr>
        <p:spPr>
          <a:xfrm>
            <a:off x="372062" y="2520142"/>
            <a:ext cx="29037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Мультибрендовый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 </a:t>
            </a: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Работаем с 2009 года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миллиона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посетителей</a:t>
            </a: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Широкий ассортимент</a:t>
            </a: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Конкурентоспособные цены</a:t>
            </a: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Современный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сервис и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 продаж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магазине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2E3D63-C9DC-46D6-A9D7-7A00137FFD04}"/>
              </a:ext>
            </a:extLst>
          </p:cNvPr>
          <p:cNvSpPr txBox="1"/>
          <p:nvPr/>
        </p:nvSpPr>
        <p:spPr>
          <a:xfrm>
            <a:off x="406304" y="4077072"/>
            <a:ext cx="1799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SzPct val="120000"/>
              <a:buBlip>
                <a:blip r:embed="rId4"/>
              </a:buBlip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Собственные ТМ:</a:t>
            </a:r>
            <a:endParaRPr lang="ru-RU" sz="1200" b="1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Work\LOGO\Логотипы-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11" y="4410854"/>
            <a:ext cx="986412" cy="37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Work\LOGO\Логотипы-0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81" y="4505162"/>
            <a:ext cx="599559" cy="2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Work\LOGO\Логотипы-0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349" y="5413084"/>
            <a:ext cx="1420227" cy="25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Work\LOGO\Логотипы-0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952" y="4841177"/>
            <a:ext cx="913832" cy="4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10" y="4803954"/>
            <a:ext cx="1249997" cy="5208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4" y="5209123"/>
            <a:ext cx="1172224" cy="488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53" y="4349126"/>
            <a:ext cx="1039271" cy="51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94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BC23BF-2D1C-4763-8516-411638FAB1F3}"/>
              </a:ext>
            </a:extLst>
          </p:cNvPr>
          <p:cNvSpPr txBox="1"/>
          <p:nvPr/>
        </p:nvSpPr>
        <p:spPr>
          <a:xfrm>
            <a:off x="2008585" y="3068960"/>
            <a:ext cx="53103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Blip>
                <a:blip r:embed="rId3"/>
              </a:buBlip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603016, г. Н. Новгород, ул. Монастырка 13а</a:t>
            </a:r>
          </a:p>
          <a:p>
            <a:pPr marL="285750" indent="-285750" algn="ctr">
              <a:buBlip>
                <a:blip r:embed="rId3"/>
              </a:buBlip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Blip>
                <a:blip r:embed="rId3"/>
              </a:buBlip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(800) 444-75-16</a:t>
            </a:r>
          </a:p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8 (910) 790-88-18</a:t>
            </a:r>
          </a:p>
          <a:p>
            <a:pPr marL="285750" indent="-285750" algn="ctr">
              <a:buBlip>
                <a:blip r:embed="rId3"/>
              </a:buBlip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Blip>
                <a:blip r:embed="rId3"/>
              </a:buBlip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info@topdetal.ru</a:t>
            </a:r>
          </a:p>
        </p:txBody>
      </p:sp>
    </p:spTree>
    <p:extLst>
      <p:ext uri="{BB962C8B-B14F-4D97-AF65-F5344CB8AC3E}">
        <p14:creationId xmlns:p14="http://schemas.microsoft.com/office/powerpoint/2010/main" val="308537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D0E495-BC2E-431C-B10B-B47C190B7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5060"/>
            <a:ext cx="5481636" cy="47525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9EDEBF-BD0F-425C-92F6-70ECC84FB1D1}"/>
              </a:ext>
            </a:extLst>
          </p:cNvPr>
          <p:cNvSpPr txBox="1"/>
          <p:nvPr/>
        </p:nvSpPr>
        <p:spPr>
          <a:xfrm>
            <a:off x="5227462" y="1052736"/>
            <a:ext cx="107273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наценка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Получайте доход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9EDEBF-BD0F-425C-92F6-70ECC84FB1D1}"/>
              </a:ext>
            </a:extLst>
          </p:cNvPr>
          <p:cNvSpPr txBox="1"/>
          <p:nvPr/>
        </p:nvSpPr>
        <p:spPr>
          <a:xfrm>
            <a:off x="408679" y="3430161"/>
            <a:ext cx="19158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заказов в месяц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9EDEBF-BD0F-425C-92F6-70ECC84FB1D1}"/>
              </a:ext>
            </a:extLst>
          </p:cNvPr>
          <p:cNvSpPr txBox="1"/>
          <p:nvPr/>
        </p:nvSpPr>
        <p:spPr>
          <a:xfrm>
            <a:off x="3203848" y="5807586"/>
            <a:ext cx="28764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ru-RU" sz="32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более визитов в месяц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9EDEBF-BD0F-425C-92F6-70ECC84FB1D1}"/>
              </a:ext>
            </a:extLst>
          </p:cNvPr>
          <p:cNvSpPr txBox="1"/>
          <p:nvPr/>
        </p:nvSpPr>
        <p:spPr>
          <a:xfrm>
            <a:off x="7302698" y="3469689"/>
            <a:ext cx="16033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3 700</a:t>
            </a:r>
            <a:r>
              <a:rPr lang="ru-RU" sz="3200" b="1" baseline="30000" dirty="0" smtClean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200" b="1" dirty="0" smtClean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83A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средний чек</a:t>
            </a:r>
          </a:p>
        </p:txBody>
      </p:sp>
    </p:spTree>
    <p:extLst>
      <p:ext uri="{BB962C8B-B14F-4D97-AF65-F5344CB8AC3E}">
        <p14:creationId xmlns:p14="http://schemas.microsoft.com/office/powerpoint/2010/main" val="172753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B451C1A-BD2D-4E93-A620-DC4E2F74F856}"/>
              </a:ext>
            </a:extLst>
          </p:cNvPr>
          <p:cNvGrpSpPr/>
          <p:nvPr/>
        </p:nvGrpSpPr>
        <p:grpSpPr>
          <a:xfrm>
            <a:off x="611560" y="1412776"/>
            <a:ext cx="2820340" cy="4761112"/>
            <a:chOff x="1913521" y="1416371"/>
            <a:chExt cx="2820340" cy="4761112"/>
          </a:xfrm>
        </p:grpSpPr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977F0BBC-9FEB-4D4D-A65F-99CD3A8D2FB2}"/>
                </a:ext>
              </a:extLst>
            </p:cNvPr>
            <p:cNvSpPr/>
            <p:nvPr/>
          </p:nvSpPr>
          <p:spPr>
            <a:xfrm>
              <a:off x="1913521" y="1416371"/>
              <a:ext cx="2820340" cy="793518"/>
            </a:xfrm>
            <a:custGeom>
              <a:avLst/>
              <a:gdLst>
                <a:gd name="connsiteX0" fmla="*/ 0 w 2820340"/>
                <a:gd name="connsiteY0" fmla="*/ 79352 h 793518"/>
                <a:gd name="connsiteX1" fmla="*/ 79352 w 2820340"/>
                <a:gd name="connsiteY1" fmla="*/ 0 h 793518"/>
                <a:gd name="connsiteX2" fmla="*/ 2740988 w 2820340"/>
                <a:gd name="connsiteY2" fmla="*/ 0 h 793518"/>
                <a:gd name="connsiteX3" fmla="*/ 2820340 w 2820340"/>
                <a:gd name="connsiteY3" fmla="*/ 79352 h 793518"/>
                <a:gd name="connsiteX4" fmla="*/ 2820340 w 2820340"/>
                <a:gd name="connsiteY4" fmla="*/ 714166 h 793518"/>
                <a:gd name="connsiteX5" fmla="*/ 2740988 w 2820340"/>
                <a:gd name="connsiteY5" fmla="*/ 793518 h 793518"/>
                <a:gd name="connsiteX6" fmla="*/ 79352 w 2820340"/>
                <a:gd name="connsiteY6" fmla="*/ 793518 h 793518"/>
                <a:gd name="connsiteX7" fmla="*/ 0 w 2820340"/>
                <a:gd name="connsiteY7" fmla="*/ 714166 h 793518"/>
                <a:gd name="connsiteX8" fmla="*/ 0 w 2820340"/>
                <a:gd name="connsiteY8" fmla="*/ 79352 h 7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340" h="793518">
                  <a:moveTo>
                    <a:pt x="0" y="79352"/>
                  </a:moveTo>
                  <a:cubicBezTo>
                    <a:pt x="0" y="35527"/>
                    <a:pt x="35527" y="0"/>
                    <a:pt x="79352" y="0"/>
                  </a:cubicBezTo>
                  <a:lnTo>
                    <a:pt x="2740988" y="0"/>
                  </a:lnTo>
                  <a:cubicBezTo>
                    <a:pt x="2784813" y="0"/>
                    <a:pt x="2820340" y="35527"/>
                    <a:pt x="2820340" y="79352"/>
                  </a:cubicBezTo>
                  <a:lnTo>
                    <a:pt x="2820340" y="714166"/>
                  </a:lnTo>
                  <a:cubicBezTo>
                    <a:pt x="2820340" y="757991"/>
                    <a:pt x="2784813" y="793518"/>
                    <a:pt x="2740988" y="793518"/>
                  </a:cubicBezTo>
                  <a:lnTo>
                    <a:pt x="79352" y="793518"/>
                  </a:lnTo>
                  <a:cubicBezTo>
                    <a:pt x="35527" y="793518"/>
                    <a:pt x="0" y="757991"/>
                    <a:pt x="0" y="714166"/>
                  </a:cubicBezTo>
                  <a:lnTo>
                    <a:pt x="0" y="79352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531" tIns="46101" rIns="57531" bIns="46101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b="1" i="0" kern="1200" cap="all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Открыть магазин самому</a:t>
              </a:r>
              <a:endParaRPr lang="ru-RU" sz="1800" kern="1200" dirty="0"/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7586F33B-0CA1-4E0B-866F-4C5C42B9F107}"/>
                </a:ext>
              </a:extLst>
            </p:cNvPr>
            <p:cNvSpPr/>
            <p:nvPr/>
          </p:nvSpPr>
          <p:spPr>
            <a:xfrm>
              <a:off x="2195555" y="2209890"/>
              <a:ext cx="282034" cy="59513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95139"/>
                  </a:lnTo>
                  <a:lnTo>
                    <a:pt x="282034" y="595139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FE41583E-1A07-4737-8953-5F3CAAB10362}"/>
                </a:ext>
              </a:extLst>
            </p:cNvPr>
            <p:cNvSpPr/>
            <p:nvPr/>
          </p:nvSpPr>
          <p:spPr>
            <a:xfrm>
              <a:off x="2477589" y="2712514"/>
              <a:ext cx="2256272" cy="489273"/>
            </a:xfrm>
            <a:custGeom>
              <a:avLst/>
              <a:gdLst>
                <a:gd name="connsiteX0" fmla="*/ 0 w 2256272"/>
                <a:gd name="connsiteY0" fmla="*/ 79352 h 793518"/>
                <a:gd name="connsiteX1" fmla="*/ 79352 w 2256272"/>
                <a:gd name="connsiteY1" fmla="*/ 0 h 793518"/>
                <a:gd name="connsiteX2" fmla="*/ 2176920 w 2256272"/>
                <a:gd name="connsiteY2" fmla="*/ 0 h 793518"/>
                <a:gd name="connsiteX3" fmla="*/ 2256272 w 2256272"/>
                <a:gd name="connsiteY3" fmla="*/ 79352 h 793518"/>
                <a:gd name="connsiteX4" fmla="*/ 2256272 w 2256272"/>
                <a:gd name="connsiteY4" fmla="*/ 714166 h 793518"/>
                <a:gd name="connsiteX5" fmla="*/ 2176920 w 2256272"/>
                <a:gd name="connsiteY5" fmla="*/ 793518 h 793518"/>
                <a:gd name="connsiteX6" fmla="*/ 79352 w 2256272"/>
                <a:gd name="connsiteY6" fmla="*/ 793518 h 793518"/>
                <a:gd name="connsiteX7" fmla="*/ 0 w 2256272"/>
                <a:gd name="connsiteY7" fmla="*/ 714166 h 793518"/>
                <a:gd name="connsiteX8" fmla="*/ 0 w 2256272"/>
                <a:gd name="connsiteY8" fmla="*/ 79352 h 7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6272" h="793518">
                  <a:moveTo>
                    <a:pt x="0" y="79352"/>
                  </a:moveTo>
                  <a:cubicBezTo>
                    <a:pt x="0" y="35527"/>
                    <a:pt x="35527" y="0"/>
                    <a:pt x="79352" y="0"/>
                  </a:cubicBezTo>
                  <a:lnTo>
                    <a:pt x="2176920" y="0"/>
                  </a:lnTo>
                  <a:cubicBezTo>
                    <a:pt x="2220745" y="0"/>
                    <a:pt x="2256272" y="35527"/>
                    <a:pt x="2256272" y="79352"/>
                  </a:cubicBezTo>
                  <a:lnTo>
                    <a:pt x="2256272" y="714166"/>
                  </a:lnTo>
                  <a:cubicBezTo>
                    <a:pt x="2256272" y="757991"/>
                    <a:pt x="2220745" y="793518"/>
                    <a:pt x="2176920" y="793518"/>
                  </a:cubicBezTo>
                  <a:lnTo>
                    <a:pt x="79352" y="793518"/>
                  </a:lnTo>
                  <a:cubicBezTo>
                    <a:pt x="35527" y="793518"/>
                    <a:pt x="0" y="757991"/>
                    <a:pt x="0" y="714166"/>
                  </a:cubicBezTo>
                  <a:lnTo>
                    <a:pt x="0" y="79352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911" tIns="41021" rIns="49911" bIns="41021" numCol="1" spcCol="1270" anchor="ctr" anchorCtr="0">
              <a:noAutofit/>
            </a:bodyPr>
            <a:lstStyle/>
            <a:p>
              <a:pPr marL="0" lvl="0" indent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02128"/>
                </a:buClr>
                <a:buSzPct val="150000"/>
                <a:buFont typeface="Arial" panose="020B0604020202020204" pitchFamily="34" charset="0"/>
                <a:buNone/>
              </a:pPr>
              <a:r>
                <a:rPr lang="ru-RU" sz="1400" kern="1200">
                  <a:latin typeface="Arial" panose="020B0604020202020204" pitchFamily="34" charset="0"/>
                  <a:cs typeface="Arial" panose="020B0604020202020204" pitchFamily="34" charset="0"/>
                </a:rPr>
                <a:t>Нужно учиться самому</a:t>
              </a:r>
              <a:endParaRPr lang="ru-RU" sz="1400" kern="1200" dirty="0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1E966694-4FD9-4572-BB1F-0596C9E42FDD}"/>
                </a:ext>
              </a:extLst>
            </p:cNvPr>
            <p:cNvSpPr/>
            <p:nvPr/>
          </p:nvSpPr>
          <p:spPr>
            <a:xfrm>
              <a:off x="2195555" y="2209890"/>
              <a:ext cx="282034" cy="15870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87037"/>
                  </a:lnTo>
                  <a:lnTo>
                    <a:pt x="282034" y="1587037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C7068A71-F8CD-4ADA-AC62-225C9D5F09D6}"/>
                </a:ext>
              </a:extLst>
            </p:cNvPr>
            <p:cNvSpPr/>
            <p:nvPr/>
          </p:nvSpPr>
          <p:spPr>
            <a:xfrm>
              <a:off x="2477589" y="3704413"/>
              <a:ext cx="2256272" cy="489273"/>
            </a:xfrm>
            <a:custGeom>
              <a:avLst/>
              <a:gdLst>
                <a:gd name="connsiteX0" fmla="*/ 0 w 2256272"/>
                <a:gd name="connsiteY0" fmla="*/ 79352 h 793518"/>
                <a:gd name="connsiteX1" fmla="*/ 79352 w 2256272"/>
                <a:gd name="connsiteY1" fmla="*/ 0 h 793518"/>
                <a:gd name="connsiteX2" fmla="*/ 2176920 w 2256272"/>
                <a:gd name="connsiteY2" fmla="*/ 0 h 793518"/>
                <a:gd name="connsiteX3" fmla="*/ 2256272 w 2256272"/>
                <a:gd name="connsiteY3" fmla="*/ 79352 h 793518"/>
                <a:gd name="connsiteX4" fmla="*/ 2256272 w 2256272"/>
                <a:gd name="connsiteY4" fmla="*/ 714166 h 793518"/>
                <a:gd name="connsiteX5" fmla="*/ 2176920 w 2256272"/>
                <a:gd name="connsiteY5" fmla="*/ 793518 h 793518"/>
                <a:gd name="connsiteX6" fmla="*/ 79352 w 2256272"/>
                <a:gd name="connsiteY6" fmla="*/ 793518 h 793518"/>
                <a:gd name="connsiteX7" fmla="*/ 0 w 2256272"/>
                <a:gd name="connsiteY7" fmla="*/ 714166 h 793518"/>
                <a:gd name="connsiteX8" fmla="*/ 0 w 2256272"/>
                <a:gd name="connsiteY8" fmla="*/ 79352 h 7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6272" h="793518">
                  <a:moveTo>
                    <a:pt x="0" y="79352"/>
                  </a:moveTo>
                  <a:cubicBezTo>
                    <a:pt x="0" y="35527"/>
                    <a:pt x="35527" y="0"/>
                    <a:pt x="79352" y="0"/>
                  </a:cubicBezTo>
                  <a:lnTo>
                    <a:pt x="2176920" y="0"/>
                  </a:lnTo>
                  <a:cubicBezTo>
                    <a:pt x="2220745" y="0"/>
                    <a:pt x="2256272" y="35527"/>
                    <a:pt x="2256272" y="79352"/>
                  </a:cubicBezTo>
                  <a:lnTo>
                    <a:pt x="2256272" y="714166"/>
                  </a:lnTo>
                  <a:cubicBezTo>
                    <a:pt x="2256272" y="757991"/>
                    <a:pt x="2220745" y="793518"/>
                    <a:pt x="2176920" y="793518"/>
                  </a:cubicBezTo>
                  <a:lnTo>
                    <a:pt x="79352" y="793518"/>
                  </a:lnTo>
                  <a:cubicBezTo>
                    <a:pt x="35527" y="793518"/>
                    <a:pt x="0" y="757991"/>
                    <a:pt x="0" y="714166"/>
                  </a:cubicBezTo>
                  <a:lnTo>
                    <a:pt x="0" y="79352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911" tIns="41021" rIns="49911" bIns="41021" numCol="1" spcCol="1270" anchor="ctr" anchorCtr="0">
              <a:noAutofit/>
            </a:bodyPr>
            <a:lstStyle/>
            <a:p>
              <a:pPr marL="0" lvl="0" indent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02128"/>
                </a:buClr>
                <a:buSzPct val="150000"/>
                <a:buFont typeface="Arial" panose="020B0604020202020204" pitchFamily="34" charset="0"/>
                <a:buNone/>
              </a:pPr>
              <a:r>
                <a:rPr lang="ru-RU" sz="1400" kern="1200">
                  <a:latin typeface="Arial" panose="020B0604020202020204" pitchFamily="34" charset="0"/>
                  <a:cs typeface="Arial" panose="020B0604020202020204" pitchFamily="34" charset="0"/>
                </a:rPr>
                <a:t>Не знаешь, какая реклама эффективна</a:t>
              </a:r>
              <a:endParaRPr lang="ru-RU" sz="1400" kern="1200" dirty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56C99509-8E2C-4FDE-B8F8-288339C10C73}"/>
                </a:ext>
              </a:extLst>
            </p:cNvPr>
            <p:cNvSpPr/>
            <p:nvPr/>
          </p:nvSpPr>
          <p:spPr>
            <a:xfrm>
              <a:off x="2195555" y="2209890"/>
              <a:ext cx="282034" cy="257893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578936"/>
                  </a:lnTo>
                  <a:lnTo>
                    <a:pt x="282034" y="2578936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2DA47F76-711A-4B80-AAFE-D5B451944D81}"/>
                </a:ext>
              </a:extLst>
            </p:cNvPr>
            <p:cNvSpPr/>
            <p:nvPr/>
          </p:nvSpPr>
          <p:spPr>
            <a:xfrm>
              <a:off x="2477589" y="4696311"/>
              <a:ext cx="2256272" cy="489273"/>
            </a:xfrm>
            <a:custGeom>
              <a:avLst/>
              <a:gdLst>
                <a:gd name="connsiteX0" fmla="*/ 0 w 2256272"/>
                <a:gd name="connsiteY0" fmla="*/ 79352 h 793518"/>
                <a:gd name="connsiteX1" fmla="*/ 79352 w 2256272"/>
                <a:gd name="connsiteY1" fmla="*/ 0 h 793518"/>
                <a:gd name="connsiteX2" fmla="*/ 2176920 w 2256272"/>
                <a:gd name="connsiteY2" fmla="*/ 0 h 793518"/>
                <a:gd name="connsiteX3" fmla="*/ 2256272 w 2256272"/>
                <a:gd name="connsiteY3" fmla="*/ 79352 h 793518"/>
                <a:gd name="connsiteX4" fmla="*/ 2256272 w 2256272"/>
                <a:gd name="connsiteY4" fmla="*/ 714166 h 793518"/>
                <a:gd name="connsiteX5" fmla="*/ 2176920 w 2256272"/>
                <a:gd name="connsiteY5" fmla="*/ 793518 h 793518"/>
                <a:gd name="connsiteX6" fmla="*/ 79352 w 2256272"/>
                <a:gd name="connsiteY6" fmla="*/ 793518 h 793518"/>
                <a:gd name="connsiteX7" fmla="*/ 0 w 2256272"/>
                <a:gd name="connsiteY7" fmla="*/ 714166 h 793518"/>
                <a:gd name="connsiteX8" fmla="*/ 0 w 2256272"/>
                <a:gd name="connsiteY8" fmla="*/ 79352 h 7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6272" h="793518">
                  <a:moveTo>
                    <a:pt x="0" y="79352"/>
                  </a:moveTo>
                  <a:cubicBezTo>
                    <a:pt x="0" y="35527"/>
                    <a:pt x="35527" y="0"/>
                    <a:pt x="79352" y="0"/>
                  </a:cubicBezTo>
                  <a:lnTo>
                    <a:pt x="2176920" y="0"/>
                  </a:lnTo>
                  <a:cubicBezTo>
                    <a:pt x="2220745" y="0"/>
                    <a:pt x="2256272" y="35527"/>
                    <a:pt x="2256272" y="79352"/>
                  </a:cubicBezTo>
                  <a:lnTo>
                    <a:pt x="2256272" y="714166"/>
                  </a:lnTo>
                  <a:cubicBezTo>
                    <a:pt x="2256272" y="757991"/>
                    <a:pt x="2220745" y="793518"/>
                    <a:pt x="2176920" y="793518"/>
                  </a:cubicBezTo>
                  <a:lnTo>
                    <a:pt x="79352" y="793518"/>
                  </a:lnTo>
                  <a:cubicBezTo>
                    <a:pt x="35527" y="793518"/>
                    <a:pt x="0" y="757991"/>
                    <a:pt x="0" y="714166"/>
                  </a:cubicBezTo>
                  <a:lnTo>
                    <a:pt x="0" y="79352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911" tIns="41021" rIns="49911" bIns="41021" numCol="1" spcCol="1270" anchor="ctr" anchorCtr="0">
              <a:noAutofit/>
            </a:bodyPr>
            <a:lstStyle/>
            <a:p>
              <a:pPr marL="0" lvl="0" indent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02128"/>
                </a:buClr>
                <a:buSzPct val="150000"/>
                <a:buFont typeface="Arial" panose="020B0604020202020204" pitchFamily="34" charset="0"/>
                <a:buNone/>
              </a:pPr>
              <a:r>
                <a:rPr lang="ru-RU" sz="1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Сайт делать долго и дорого</a:t>
              </a:r>
              <a:endParaRPr lang="ru-RU" sz="1400" kern="1200" dirty="0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0145880B-3B59-4456-817D-65E312A979D9}"/>
                </a:ext>
              </a:extLst>
            </p:cNvPr>
            <p:cNvSpPr/>
            <p:nvPr/>
          </p:nvSpPr>
          <p:spPr>
            <a:xfrm>
              <a:off x="2195555" y="2209890"/>
              <a:ext cx="282034" cy="357083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70834"/>
                  </a:lnTo>
                  <a:lnTo>
                    <a:pt x="282034" y="3570834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6BB49685-F5DF-4958-A386-0C5F18A09F4E}"/>
                </a:ext>
              </a:extLst>
            </p:cNvPr>
            <p:cNvSpPr/>
            <p:nvPr/>
          </p:nvSpPr>
          <p:spPr>
            <a:xfrm>
              <a:off x="2477589" y="5688210"/>
              <a:ext cx="2256272" cy="489273"/>
            </a:xfrm>
            <a:custGeom>
              <a:avLst/>
              <a:gdLst>
                <a:gd name="connsiteX0" fmla="*/ 0 w 2256272"/>
                <a:gd name="connsiteY0" fmla="*/ 79352 h 793518"/>
                <a:gd name="connsiteX1" fmla="*/ 79352 w 2256272"/>
                <a:gd name="connsiteY1" fmla="*/ 0 h 793518"/>
                <a:gd name="connsiteX2" fmla="*/ 2176920 w 2256272"/>
                <a:gd name="connsiteY2" fmla="*/ 0 h 793518"/>
                <a:gd name="connsiteX3" fmla="*/ 2256272 w 2256272"/>
                <a:gd name="connsiteY3" fmla="*/ 79352 h 793518"/>
                <a:gd name="connsiteX4" fmla="*/ 2256272 w 2256272"/>
                <a:gd name="connsiteY4" fmla="*/ 714166 h 793518"/>
                <a:gd name="connsiteX5" fmla="*/ 2176920 w 2256272"/>
                <a:gd name="connsiteY5" fmla="*/ 793518 h 793518"/>
                <a:gd name="connsiteX6" fmla="*/ 79352 w 2256272"/>
                <a:gd name="connsiteY6" fmla="*/ 793518 h 793518"/>
                <a:gd name="connsiteX7" fmla="*/ 0 w 2256272"/>
                <a:gd name="connsiteY7" fmla="*/ 714166 h 793518"/>
                <a:gd name="connsiteX8" fmla="*/ 0 w 2256272"/>
                <a:gd name="connsiteY8" fmla="*/ 79352 h 7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6272" h="793518">
                  <a:moveTo>
                    <a:pt x="0" y="79352"/>
                  </a:moveTo>
                  <a:cubicBezTo>
                    <a:pt x="0" y="35527"/>
                    <a:pt x="35527" y="0"/>
                    <a:pt x="79352" y="0"/>
                  </a:cubicBezTo>
                  <a:lnTo>
                    <a:pt x="2176920" y="0"/>
                  </a:lnTo>
                  <a:cubicBezTo>
                    <a:pt x="2220745" y="0"/>
                    <a:pt x="2256272" y="35527"/>
                    <a:pt x="2256272" y="79352"/>
                  </a:cubicBezTo>
                  <a:lnTo>
                    <a:pt x="2256272" y="714166"/>
                  </a:lnTo>
                  <a:cubicBezTo>
                    <a:pt x="2256272" y="757991"/>
                    <a:pt x="2220745" y="793518"/>
                    <a:pt x="2176920" y="793518"/>
                  </a:cubicBezTo>
                  <a:lnTo>
                    <a:pt x="79352" y="793518"/>
                  </a:lnTo>
                  <a:cubicBezTo>
                    <a:pt x="35527" y="793518"/>
                    <a:pt x="0" y="757991"/>
                    <a:pt x="0" y="714166"/>
                  </a:cubicBezTo>
                  <a:lnTo>
                    <a:pt x="0" y="79352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911" tIns="41021" rIns="49911" bIns="41021" numCol="1" spcCol="1270" anchor="ctr" anchorCtr="0">
              <a:noAutofit/>
            </a:bodyPr>
            <a:lstStyle/>
            <a:p>
              <a:pPr marL="0" lvl="0" indent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02128"/>
                </a:buClr>
                <a:buSzPct val="150000"/>
                <a:buFont typeface="Arial" panose="020B0604020202020204" pitchFamily="34" charset="0"/>
                <a:buNone/>
              </a:pPr>
              <a:r>
                <a:rPr lang="ru-RU" sz="1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Где брать товар</a:t>
              </a:r>
              <a:endParaRPr lang="ru-RU" sz="1400" kern="1200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56ED5CB-CB84-4305-A707-35E8D479697B}"/>
              </a:ext>
            </a:extLst>
          </p:cNvPr>
          <p:cNvGrpSpPr/>
          <p:nvPr/>
        </p:nvGrpSpPr>
        <p:grpSpPr>
          <a:xfrm>
            <a:off x="4665733" y="1196752"/>
            <a:ext cx="3666602" cy="5470802"/>
            <a:chOff x="4053953" y="1125646"/>
            <a:chExt cx="3666602" cy="5470802"/>
          </a:xfrm>
        </p:grpSpPr>
        <p:sp>
          <p:nvSpPr>
            <p:cNvPr id="40" name="Полилиния: фигура 39">
              <a:extLst>
                <a:ext uri="{FF2B5EF4-FFF2-40B4-BE49-F238E27FC236}">
                  <a16:creationId xmlns:a16="http://schemas.microsoft.com/office/drawing/2014/main" id="{4C7E5579-8AED-4BFB-955C-451011471C1C}"/>
                </a:ext>
              </a:extLst>
            </p:cNvPr>
            <p:cNvSpPr/>
            <p:nvPr/>
          </p:nvSpPr>
          <p:spPr>
            <a:xfrm>
              <a:off x="4420614" y="1622992"/>
              <a:ext cx="366660" cy="37300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73009"/>
                  </a:lnTo>
                  <a:lnTo>
                    <a:pt x="366660" y="373009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Полилиния: фигура 40">
              <a:extLst>
                <a:ext uri="{FF2B5EF4-FFF2-40B4-BE49-F238E27FC236}">
                  <a16:creationId xmlns:a16="http://schemas.microsoft.com/office/drawing/2014/main" id="{2E500B6E-23C1-4AE9-8946-B2FE2BE1F0C5}"/>
                </a:ext>
              </a:extLst>
            </p:cNvPr>
            <p:cNvSpPr/>
            <p:nvPr/>
          </p:nvSpPr>
          <p:spPr>
            <a:xfrm>
              <a:off x="4787274" y="1871664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Популярный интернет-магазин</a:t>
              </a:r>
              <a:endParaRPr lang="ru-RU" sz="1100" kern="1200" dirty="0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:a16="http://schemas.microsoft.com/office/drawing/2014/main" id="{5C5619D8-D30D-4A77-8EA1-8AE4985BE714}"/>
                </a:ext>
              </a:extLst>
            </p:cNvPr>
            <p:cNvSpPr/>
            <p:nvPr/>
          </p:nvSpPr>
          <p:spPr>
            <a:xfrm>
              <a:off x="4420614" y="1622992"/>
              <a:ext cx="366660" cy="99469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94691"/>
                  </a:lnTo>
                  <a:lnTo>
                    <a:pt x="366660" y="994691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B3A6BE5F-BAE3-44EE-B442-27F00BC7B85C}"/>
                </a:ext>
              </a:extLst>
            </p:cNvPr>
            <p:cNvSpPr/>
            <p:nvPr/>
          </p:nvSpPr>
          <p:spPr>
            <a:xfrm>
              <a:off x="4787274" y="2493346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>
                  <a:latin typeface="Arial" panose="020B0604020202020204" pitchFamily="34" charset="0"/>
                  <a:cs typeface="Arial" panose="020B0604020202020204" pitchFamily="34" charset="0"/>
                </a:rPr>
                <a:t>Заказы с первого дня работы</a:t>
              </a:r>
              <a:endParaRPr lang="ru-RU" sz="11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C71D4FC1-AB8A-4C70-85AC-5BDB497B4F90}"/>
                </a:ext>
              </a:extLst>
            </p:cNvPr>
            <p:cNvSpPr/>
            <p:nvPr/>
          </p:nvSpPr>
          <p:spPr>
            <a:xfrm>
              <a:off x="4420614" y="1622992"/>
              <a:ext cx="366660" cy="161637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16373"/>
                  </a:lnTo>
                  <a:lnTo>
                    <a:pt x="366660" y="1616373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A3608249-5180-4015-9C01-FC8ED2877F36}"/>
                </a:ext>
              </a:extLst>
            </p:cNvPr>
            <p:cNvSpPr/>
            <p:nvPr/>
          </p:nvSpPr>
          <p:spPr>
            <a:xfrm>
              <a:off x="4787274" y="3115028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>
                  <a:latin typeface="Arial" panose="020B0604020202020204" pitchFamily="34" charset="0"/>
                  <a:cs typeface="Arial" panose="020B0604020202020204" pitchFamily="34" charset="0"/>
                </a:rPr>
                <a:t>Быстрый старт</a:t>
              </a:r>
              <a:endParaRPr lang="ru-RU" sz="11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id="{400EBF2F-E139-4D42-A383-BA80D6388C64}"/>
                </a:ext>
              </a:extLst>
            </p:cNvPr>
            <p:cNvSpPr/>
            <p:nvPr/>
          </p:nvSpPr>
          <p:spPr>
            <a:xfrm>
              <a:off x="4420614" y="1622992"/>
              <a:ext cx="366660" cy="223805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38055"/>
                  </a:lnTo>
                  <a:lnTo>
                    <a:pt x="366660" y="2238055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Полилиния: фигура 46">
              <a:extLst>
                <a:ext uri="{FF2B5EF4-FFF2-40B4-BE49-F238E27FC236}">
                  <a16:creationId xmlns:a16="http://schemas.microsoft.com/office/drawing/2014/main" id="{256078DD-0CAD-46EB-80C6-07B48533C832}"/>
                </a:ext>
              </a:extLst>
            </p:cNvPr>
            <p:cNvSpPr/>
            <p:nvPr/>
          </p:nvSpPr>
          <p:spPr>
            <a:xfrm>
              <a:off x="4787274" y="3736711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>
                  <a:latin typeface="Arial" panose="020B0604020202020204" pitchFamily="34" charset="0"/>
                  <a:cs typeface="Arial" panose="020B0604020202020204" pitchFamily="34" charset="0"/>
                </a:rPr>
                <a:t>Дополнительные услуги</a:t>
              </a:r>
              <a:endParaRPr lang="en-US" sz="11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Полилиния: фигура 47">
              <a:extLst>
                <a:ext uri="{FF2B5EF4-FFF2-40B4-BE49-F238E27FC236}">
                  <a16:creationId xmlns:a16="http://schemas.microsoft.com/office/drawing/2014/main" id="{603BB6F9-2AC6-4997-ADF7-1985D2947CB4}"/>
                </a:ext>
              </a:extLst>
            </p:cNvPr>
            <p:cNvSpPr/>
            <p:nvPr/>
          </p:nvSpPr>
          <p:spPr>
            <a:xfrm>
              <a:off x="4420614" y="1622992"/>
              <a:ext cx="366660" cy="2859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859738"/>
                  </a:lnTo>
                  <a:lnTo>
                    <a:pt x="366660" y="2859738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id="{1AC4BD7E-154A-453D-94BF-96399AC2FD1C}"/>
                </a:ext>
              </a:extLst>
            </p:cNvPr>
            <p:cNvSpPr/>
            <p:nvPr/>
          </p:nvSpPr>
          <p:spPr>
            <a:xfrm>
              <a:off x="4787274" y="4358393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>
                  <a:latin typeface="Arial" panose="020B0604020202020204" pitchFamily="34" charset="0"/>
                  <a:cs typeface="Arial" panose="020B0604020202020204" pitchFamily="34" charset="0"/>
                </a:rPr>
                <a:t>Отличное качество товаров</a:t>
              </a:r>
              <a:endParaRPr lang="en-US" sz="1100" kern="1200" dirty="0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B0EBB3D0-C9BB-4E51-8737-F0F7CF19E45B}"/>
                </a:ext>
              </a:extLst>
            </p:cNvPr>
            <p:cNvSpPr/>
            <p:nvPr/>
          </p:nvSpPr>
          <p:spPr>
            <a:xfrm>
              <a:off x="4420614" y="1622992"/>
              <a:ext cx="366660" cy="34814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481420"/>
                  </a:lnTo>
                  <a:lnTo>
                    <a:pt x="366660" y="3481420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39E737E3-A9B4-4B6E-BEAD-C0DF4AF0A592}"/>
                </a:ext>
              </a:extLst>
            </p:cNvPr>
            <p:cNvSpPr/>
            <p:nvPr/>
          </p:nvSpPr>
          <p:spPr>
            <a:xfrm>
              <a:off x="4787274" y="4980075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Огромный ассортимент, с работой под заказ</a:t>
              </a:r>
              <a:endParaRPr lang="en-US" sz="11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04EBC7B8-98D4-4CB2-A297-648F1E504866}"/>
                </a:ext>
              </a:extLst>
            </p:cNvPr>
            <p:cNvSpPr/>
            <p:nvPr/>
          </p:nvSpPr>
          <p:spPr>
            <a:xfrm>
              <a:off x="4420614" y="1622992"/>
              <a:ext cx="366660" cy="41031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103102"/>
                  </a:lnTo>
                  <a:lnTo>
                    <a:pt x="366660" y="4103102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Полилиния: фигура 52">
              <a:extLst>
                <a:ext uri="{FF2B5EF4-FFF2-40B4-BE49-F238E27FC236}">
                  <a16:creationId xmlns:a16="http://schemas.microsoft.com/office/drawing/2014/main" id="{C733E63C-A646-4D1E-8B0A-D4F5AE5FB7FA}"/>
                </a:ext>
              </a:extLst>
            </p:cNvPr>
            <p:cNvSpPr/>
            <p:nvPr/>
          </p:nvSpPr>
          <p:spPr>
            <a:xfrm>
              <a:off x="4787274" y="5601757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Сотрудничество с профессионалами автобизнеса</a:t>
              </a:r>
              <a:endParaRPr lang="en-US" sz="11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5080E5F7-BE45-42B9-835D-43C17CE4B1BD}"/>
                </a:ext>
              </a:extLst>
            </p:cNvPr>
            <p:cNvSpPr/>
            <p:nvPr/>
          </p:nvSpPr>
          <p:spPr>
            <a:xfrm>
              <a:off x="4420614" y="1622992"/>
              <a:ext cx="366660" cy="472478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724784"/>
                  </a:lnTo>
                  <a:lnTo>
                    <a:pt x="366660" y="4724784"/>
                  </a:lnTo>
                </a:path>
              </a:pathLst>
            </a:custGeom>
            <a:noFill/>
          </p:spPr>
          <p:style>
            <a:lnRef idx="2">
              <a:schemeClr val="accent6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id="{48C01AC9-8FF0-442B-9578-7CAE6B8131B8}"/>
                </a:ext>
              </a:extLst>
            </p:cNvPr>
            <p:cNvSpPr/>
            <p:nvPr/>
          </p:nvSpPr>
          <p:spPr>
            <a:xfrm>
              <a:off x="4787274" y="6223439"/>
              <a:ext cx="2933281" cy="373009"/>
            </a:xfrm>
            <a:custGeom>
              <a:avLst/>
              <a:gdLst>
                <a:gd name="connsiteX0" fmla="*/ 0 w 2933281"/>
                <a:gd name="connsiteY0" fmla="*/ 49735 h 497345"/>
                <a:gd name="connsiteX1" fmla="*/ 49735 w 2933281"/>
                <a:gd name="connsiteY1" fmla="*/ 0 h 497345"/>
                <a:gd name="connsiteX2" fmla="*/ 2883547 w 2933281"/>
                <a:gd name="connsiteY2" fmla="*/ 0 h 497345"/>
                <a:gd name="connsiteX3" fmla="*/ 2933282 w 2933281"/>
                <a:gd name="connsiteY3" fmla="*/ 49735 h 497345"/>
                <a:gd name="connsiteX4" fmla="*/ 2933281 w 2933281"/>
                <a:gd name="connsiteY4" fmla="*/ 447611 h 497345"/>
                <a:gd name="connsiteX5" fmla="*/ 2883546 w 2933281"/>
                <a:gd name="connsiteY5" fmla="*/ 497346 h 497345"/>
                <a:gd name="connsiteX6" fmla="*/ 49735 w 2933281"/>
                <a:gd name="connsiteY6" fmla="*/ 497345 h 497345"/>
                <a:gd name="connsiteX7" fmla="*/ 0 w 2933281"/>
                <a:gd name="connsiteY7" fmla="*/ 447610 h 497345"/>
                <a:gd name="connsiteX8" fmla="*/ 0 w 2933281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281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2883547" y="0"/>
                  </a:lnTo>
                  <a:cubicBezTo>
                    <a:pt x="2911015" y="0"/>
                    <a:pt x="2933282" y="22267"/>
                    <a:pt x="2933282" y="49735"/>
                  </a:cubicBezTo>
                  <a:cubicBezTo>
                    <a:pt x="2933282" y="182360"/>
                    <a:pt x="2933281" y="314986"/>
                    <a:pt x="2933281" y="447611"/>
                  </a:cubicBezTo>
                  <a:cubicBezTo>
                    <a:pt x="2933281" y="475079"/>
                    <a:pt x="2911014" y="497346"/>
                    <a:pt x="2883546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27" tIns="29807" rIns="37427" bIns="29807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Выгодные покупки, цены</a:t>
              </a:r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B7D77236-9FF7-4528-BC07-C1B849F7F3F7}"/>
                </a:ext>
              </a:extLst>
            </p:cNvPr>
            <p:cNvSpPr/>
            <p:nvPr/>
          </p:nvSpPr>
          <p:spPr>
            <a:xfrm>
              <a:off x="4053953" y="1125646"/>
              <a:ext cx="3666602" cy="640228"/>
            </a:xfrm>
            <a:custGeom>
              <a:avLst/>
              <a:gdLst>
                <a:gd name="connsiteX0" fmla="*/ 0 w 3666602"/>
                <a:gd name="connsiteY0" fmla="*/ 49735 h 497345"/>
                <a:gd name="connsiteX1" fmla="*/ 49735 w 3666602"/>
                <a:gd name="connsiteY1" fmla="*/ 0 h 497345"/>
                <a:gd name="connsiteX2" fmla="*/ 3616868 w 3666602"/>
                <a:gd name="connsiteY2" fmla="*/ 0 h 497345"/>
                <a:gd name="connsiteX3" fmla="*/ 3666603 w 3666602"/>
                <a:gd name="connsiteY3" fmla="*/ 49735 h 497345"/>
                <a:gd name="connsiteX4" fmla="*/ 3666602 w 3666602"/>
                <a:gd name="connsiteY4" fmla="*/ 447611 h 497345"/>
                <a:gd name="connsiteX5" fmla="*/ 3616867 w 3666602"/>
                <a:gd name="connsiteY5" fmla="*/ 497346 h 497345"/>
                <a:gd name="connsiteX6" fmla="*/ 49735 w 3666602"/>
                <a:gd name="connsiteY6" fmla="*/ 497345 h 497345"/>
                <a:gd name="connsiteX7" fmla="*/ 0 w 3666602"/>
                <a:gd name="connsiteY7" fmla="*/ 447610 h 497345"/>
                <a:gd name="connsiteX8" fmla="*/ 0 w 3666602"/>
                <a:gd name="connsiteY8" fmla="*/ 49735 h 49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6602" h="497345">
                  <a:moveTo>
                    <a:pt x="0" y="49735"/>
                  </a:moveTo>
                  <a:cubicBezTo>
                    <a:pt x="0" y="22267"/>
                    <a:pt x="22267" y="0"/>
                    <a:pt x="49735" y="0"/>
                  </a:cubicBezTo>
                  <a:lnTo>
                    <a:pt x="3616868" y="0"/>
                  </a:lnTo>
                  <a:cubicBezTo>
                    <a:pt x="3644336" y="0"/>
                    <a:pt x="3666603" y="22267"/>
                    <a:pt x="3666603" y="49735"/>
                  </a:cubicBezTo>
                  <a:cubicBezTo>
                    <a:pt x="3666603" y="182360"/>
                    <a:pt x="3666602" y="314986"/>
                    <a:pt x="3666602" y="447611"/>
                  </a:cubicBezTo>
                  <a:cubicBezTo>
                    <a:pt x="3666602" y="475079"/>
                    <a:pt x="3644335" y="497346"/>
                    <a:pt x="3616867" y="497346"/>
                  </a:cubicBezTo>
                  <a:lnTo>
                    <a:pt x="49735" y="497345"/>
                  </a:lnTo>
                  <a:cubicBezTo>
                    <a:pt x="22267" y="497345"/>
                    <a:pt x="0" y="475078"/>
                    <a:pt x="0" y="447610"/>
                  </a:cubicBezTo>
                  <a:lnTo>
                    <a:pt x="0" y="49735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047" tIns="34887" rIns="45047" bIns="34887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i="0" kern="1200" cap="all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Работая с </a:t>
              </a:r>
              <a:r>
                <a:rPr lang="en-US" sz="1600" b="1" i="0" kern="1200" cap="all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TOPDETAL.RU</a:t>
              </a:r>
              <a:r>
                <a:rPr lang="ru-RU" sz="1600" b="1" i="0" kern="1200" cap="all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i="0" kern="1200" cap="all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вы получаете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348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Выгода</a:t>
            </a:r>
          </a:p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покупателя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CE705F5-D493-4C00-A502-6FB3F9C24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382" y="1465972"/>
            <a:ext cx="1715646" cy="17156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F43E69C-04DF-4A7F-A492-90D921F47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6" y="1539843"/>
            <a:ext cx="1323653" cy="13263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6BDAA5E-0E44-4DC1-93B8-94A41E7444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4" r="37283"/>
          <a:stretch/>
        </p:blipFill>
        <p:spPr>
          <a:xfrm>
            <a:off x="7595227" y="1394223"/>
            <a:ext cx="787386" cy="158791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443CBA58-7B3E-4E4A-9797-4048903608F8}"/>
              </a:ext>
            </a:extLst>
          </p:cNvPr>
          <p:cNvSpPr/>
          <p:nvPr/>
        </p:nvSpPr>
        <p:spPr>
          <a:xfrm>
            <a:off x="2362010" y="2095798"/>
            <a:ext cx="941229" cy="227997"/>
          </a:xfrm>
          <a:prstGeom prst="homePlat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: пятиугольник 24">
            <a:extLst>
              <a:ext uri="{FF2B5EF4-FFF2-40B4-BE49-F238E27FC236}">
                <a16:creationId xmlns:a16="http://schemas.microsoft.com/office/drawing/2014/main" id="{49500E26-A869-4AD3-800E-E26908D7A6EC}"/>
              </a:ext>
            </a:extLst>
          </p:cNvPr>
          <p:cNvSpPr/>
          <p:nvPr/>
        </p:nvSpPr>
        <p:spPr>
          <a:xfrm>
            <a:off x="5724128" y="2095798"/>
            <a:ext cx="914814" cy="227997"/>
          </a:xfrm>
          <a:prstGeom prst="homePlat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F2FFE46-30BF-4747-90E5-F1299A787E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7693"/>
            <a:ext cx="1416636" cy="1419469"/>
          </a:xfrm>
          <a:prstGeom prst="rect">
            <a:avLst/>
          </a:prstGeom>
        </p:spPr>
      </p:pic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73E3EA53-5D87-4112-A944-4C5CA8710C1F}"/>
              </a:ext>
            </a:extLst>
          </p:cNvPr>
          <p:cNvSpPr/>
          <p:nvPr/>
        </p:nvSpPr>
        <p:spPr>
          <a:xfrm>
            <a:off x="2362012" y="4469584"/>
            <a:ext cx="941228" cy="215688"/>
          </a:xfrm>
          <a:prstGeom prst="homePlate">
            <a:avLst/>
          </a:prstGeom>
          <a:ln>
            <a:solidFill>
              <a:srgbClr val="83AE4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368B76E-EFB6-4513-B596-5662502A7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382" y="3591975"/>
            <a:ext cx="1836165" cy="1836165"/>
          </a:xfrm>
          <a:prstGeom prst="rect">
            <a:avLst/>
          </a:prstGeom>
        </p:spPr>
      </p:pic>
      <p:sp>
        <p:nvSpPr>
          <p:cNvPr id="30" name="Стрелка: пятиугольник 29">
            <a:extLst>
              <a:ext uri="{FF2B5EF4-FFF2-40B4-BE49-F238E27FC236}">
                <a16:creationId xmlns:a16="http://schemas.microsoft.com/office/drawing/2014/main" id="{CA0E9F4E-5754-49A6-A5ED-6D0303C53E9A}"/>
              </a:ext>
            </a:extLst>
          </p:cNvPr>
          <p:cNvSpPr/>
          <p:nvPr/>
        </p:nvSpPr>
        <p:spPr>
          <a:xfrm>
            <a:off x="5843966" y="4469584"/>
            <a:ext cx="941228" cy="215688"/>
          </a:xfrm>
          <a:prstGeom prst="homePlate">
            <a:avLst/>
          </a:prstGeom>
          <a:ln>
            <a:solidFill>
              <a:srgbClr val="83AE4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9151061-2D6F-4443-9422-1401F20695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58" y="3932416"/>
            <a:ext cx="1498477" cy="135474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C683CDD-E4B0-4308-9FF1-4418E2BF64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4" r="37283"/>
          <a:stretch/>
        </p:blipFill>
        <p:spPr>
          <a:xfrm>
            <a:off x="6450589" y="4753206"/>
            <a:ext cx="842698" cy="16994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2EAA2F-6DC2-47F2-B47D-264B1FBCA3C4}"/>
              </a:ext>
            </a:extLst>
          </p:cNvPr>
          <p:cNvSpPr txBox="1"/>
          <p:nvPr/>
        </p:nvSpPr>
        <p:spPr>
          <a:xfrm>
            <a:off x="712041" y="2997586"/>
            <a:ext cx="123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руб.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71BA91-0824-4EFD-9717-902A57538634}"/>
              </a:ext>
            </a:extLst>
          </p:cNvPr>
          <p:cNvSpPr txBox="1"/>
          <p:nvPr/>
        </p:nvSpPr>
        <p:spPr>
          <a:xfrm>
            <a:off x="4001171" y="2997586"/>
            <a:ext cx="110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руб.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21C22C-6FA1-40D5-B606-723CADEE3D67}"/>
              </a:ext>
            </a:extLst>
          </p:cNvPr>
          <p:cNvSpPr txBox="1"/>
          <p:nvPr/>
        </p:nvSpPr>
        <p:spPr>
          <a:xfrm>
            <a:off x="7371508" y="2996952"/>
            <a:ext cx="123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D22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3300 руб.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00A827-8C76-4B9D-9951-7BA342E4F6AF}"/>
              </a:ext>
            </a:extLst>
          </p:cNvPr>
          <p:cNvSpPr txBox="1"/>
          <p:nvPr/>
        </p:nvSpPr>
        <p:spPr>
          <a:xfrm>
            <a:off x="712041" y="5538539"/>
            <a:ext cx="123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руб.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18C18D-C32A-4A5B-9EB6-E79A8471EAAE}"/>
              </a:ext>
            </a:extLst>
          </p:cNvPr>
          <p:cNvSpPr txBox="1"/>
          <p:nvPr/>
        </p:nvSpPr>
        <p:spPr>
          <a:xfrm>
            <a:off x="4069152" y="5538539"/>
            <a:ext cx="85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руб.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C706B4-60DD-45DA-9A85-9B694D77EF1D}"/>
              </a:ext>
            </a:extLst>
          </p:cNvPr>
          <p:cNvSpPr txBox="1"/>
          <p:nvPr/>
        </p:nvSpPr>
        <p:spPr>
          <a:xfrm>
            <a:off x="7466810" y="5722571"/>
            <a:ext cx="123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83A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руб.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48BFA67-7CC8-4F61-B1D0-463DA9BFFE1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9" t="1292" r="14363" b="64097"/>
          <a:stretch/>
        </p:blipFill>
        <p:spPr>
          <a:xfrm>
            <a:off x="7293287" y="3636512"/>
            <a:ext cx="1252939" cy="295904"/>
          </a:xfrm>
          <a:prstGeom prst="rect">
            <a:avLst/>
          </a:prstGeom>
          <a:solidFill>
            <a:srgbClr val="D02128"/>
          </a:solidFill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BC16DCE-6950-4D00-8AD4-463950F3D7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541" y="4037574"/>
            <a:ext cx="477664" cy="47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53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64060" y="149731"/>
            <a:ext cx="42422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запуска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CFCADEE-BAD9-42C7-A459-DC0912BF644C}"/>
              </a:ext>
            </a:extLst>
          </p:cNvPr>
          <p:cNvGrpSpPr/>
          <p:nvPr/>
        </p:nvGrpSpPr>
        <p:grpSpPr>
          <a:xfrm>
            <a:off x="461323" y="2567816"/>
            <a:ext cx="8283265" cy="1977531"/>
            <a:chOff x="461323" y="2567816"/>
            <a:chExt cx="8283265" cy="1977531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109037F4-0F56-4C70-8B5A-F533C07D93E8}"/>
                </a:ext>
              </a:extLst>
            </p:cNvPr>
            <p:cNvSpPr/>
            <p:nvPr/>
          </p:nvSpPr>
          <p:spPr>
            <a:xfrm>
              <a:off x="461323" y="2567816"/>
              <a:ext cx="1875064" cy="1108781"/>
            </a:xfrm>
            <a:custGeom>
              <a:avLst/>
              <a:gdLst>
                <a:gd name="connsiteX0" fmla="*/ 0 w 1875064"/>
                <a:gd name="connsiteY0" fmla="*/ 110878 h 1108781"/>
                <a:gd name="connsiteX1" fmla="*/ 110878 w 1875064"/>
                <a:gd name="connsiteY1" fmla="*/ 0 h 1108781"/>
                <a:gd name="connsiteX2" fmla="*/ 1764186 w 1875064"/>
                <a:gd name="connsiteY2" fmla="*/ 0 h 1108781"/>
                <a:gd name="connsiteX3" fmla="*/ 1875064 w 1875064"/>
                <a:gd name="connsiteY3" fmla="*/ 110878 h 1108781"/>
                <a:gd name="connsiteX4" fmla="*/ 1875064 w 1875064"/>
                <a:gd name="connsiteY4" fmla="*/ 997903 h 1108781"/>
                <a:gd name="connsiteX5" fmla="*/ 1764186 w 1875064"/>
                <a:gd name="connsiteY5" fmla="*/ 1108781 h 1108781"/>
                <a:gd name="connsiteX6" fmla="*/ 110878 w 1875064"/>
                <a:gd name="connsiteY6" fmla="*/ 1108781 h 1108781"/>
                <a:gd name="connsiteX7" fmla="*/ 0 w 1875064"/>
                <a:gd name="connsiteY7" fmla="*/ 997903 h 1108781"/>
                <a:gd name="connsiteX8" fmla="*/ 0 w 1875064"/>
                <a:gd name="connsiteY8" fmla="*/ 110878 h 110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108781">
                  <a:moveTo>
                    <a:pt x="0" y="110878"/>
                  </a:moveTo>
                  <a:cubicBezTo>
                    <a:pt x="0" y="49642"/>
                    <a:pt x="49642" y="0"/>
                    <a:pt x="110878" y="0"/>
                  </a:cubicBezTo>
                  <a:lnTo>
                    <a:pt x="1764186" y="0"/>
                  </a:lnTo>
                  <a:cubicBezTo>
                    <a:pt x="1825422" y="0"/>
                    <a:pt x="1875064" y="49642"/>
                    <a:pt x="1875064" y="110878"/>
                  </a:cubicBezTo>
                  <a:lnTo>
                    <a:pt x="1875064" y="997903"/>
                  </a:lnTo>
                  <a:cubicBezTo>
                    <a:pt x="1875064" y="1059139"/>
                    <a:pt x="1825422" y="1108781"/>
                    <a:pt x="1764186" y="1108781"/>
                  </a:cubicBezTo>
                  <a:lnTo>
                    <a:pt x="110878" y="1108781"/>
                  </a:lnTo>
                  <a:cubicBezTo>
                    <a:pt x="49642" y="1108781"/>
                    <a:pt x="0" y="1059139"/>
                    <a:pt x="0" y="997903"/>
                  </a:cubicBezTo>
                  <a:lnTo>
                    <a:pt x="0" y="110878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422934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kern="1200" dirty="0"/>
                <a:t>Менеджер по продажам +Точка Выдачи</a:t>
              </a:r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00E37F16-A9FD-4F72-9AF8-CC54CC28A38D}"/>
                </a:ext>
              </a:extLst>
            </p:cNvPr>
            <p:cNvSpPr/>
            <p:nvPr/>
          </p:nvSpPr>
          <p:spPr>
            <a:xfrm>
              <a:off x="845373" y="3307004"/>
              <a:ext cx="1875064" cy="1238343"/>
            </a:xfrm>
            <a:custGeom>
              <a:avLst/>
              <a:gdLst>
                <a:gd name="connsiteX0" fmla="*/ 0 w 1875064"/>
                <a:gd name="connsiteY0" fmla="*/ 123834 h 1238343"/>
                <a:gd name="connsiteX1" fmla="*/ 123834 w 1875064"/>
                <a:gd name="connsiteY1" fmla="*/ 0 h 1238343"/>
                <a:gd name="connsiteX2" fmla="*/ 1751230 w 1875064"/>
                <a:gd name="connsiteY2" fmla="*/ 0 h 1238343"/>
                <a:gd name="connsiteX3" fmla="*/ 1875064 w 1875064"/>
                <a:gd name="connsiteY3" fmla="*/ 123834 h 1238343"/>
                <a:gd name="connsiteX4" fmla="*/ 1875064 w 1875064"/>
                <a:gd name="connsiteY4" fmla="*/ 1114509 h 1238343"/>
                <a:gd name="connsiteX5" fmla="*/ 1751230 w 1875064"/>
                <a:gd name="connsiteY5" fmla="*/ 1238343 h 1238343"/>
                <a:gd name="connsiteX6" fmla="*/ 123834 w 1875064"/>
                <a:gd name="connsiteY6" fmla="*/ 1238343 h 1238343"/>
                <a:gd name="connsiteX7" fmla="*/ 0 w 1875064"/>
                <a:gd name="connsiteY7" fmla="*/ 1114509 h 1238343"/>
                <a:gd name="connsiteX8" fmla="*/ 0 w 1875064"/>
                <a:gd name="connsiteY8" fmla="*/ 123834 h 123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238343">
                  <a:moveTo>
                    <a:pt x="0" y="123834"/>
                  </a:moveTo>
                  <a:cubicBezTo>
                    <a:pt x="0" y="55442"/>
                    <a:pt x="55442" y="0"/>
                    <a:pt x="123834" y="0"/>
                  </a:cubicBezTo>
                  <a:lnTo>
                    <a:pt x="1751230" y="0"/>
                  </a:lnTo>
                  <a:cubicBezTo>
                    <a:pt x="1819622" y="0"/>
                    <a:pt x="1875064" y="55442"/>
                    <a:pt x="1875064" y="123834"/>
                  </a:cubicBezTo>
                  <a:lnTo>
                    <a:pt x="1875064" y="1114509"/>
                  </a:lnTo>
                  <a:cubicBezTo>
                    <a:pt x="1875064" y="1182901"/>
                    <a:pt x="1819622" y="1238343"/>
                    <a:pt x="1751230" y="1238343"/>
                  </a:cubicBezTo>
                  <a:lnTo>
                    <a:pt x="123834" y="1238343"/>
                  </a:lnTo>
                  <a:cubicBezTo>
                    <a:pt x="55442" y="1238343"/>
                    <a:pt x="0" y="1182901"/>
                    <a:pt x="0" y="1114509"/>
                  </a:cubicBezTo>
                  <a:lnTo>
                    <a:pt x="0" y="123834"/>
                  </a:lnTo>
                  <a:close/>
                </a:path>
              </a:pathLst>
            </a:custGeom>
            <a:sp3d z="50080" prstMaterial="plastic">
              <a:bevelT w="25400" h="25400"/>
              <a:bevelB w="25400" h="25400"/>
            </a:sp3d>
          </p:spPr>
          <p:style>
            <a:ln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5838" tIns="135838" rIns="135838" bIns="135838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/>
                <a:t>Подписывают дополнительное соглашение</a:t>
              </a:r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4F129509-8BF1-4F0E-8F43-4B7F8F2224D1}"/>
                </a:ext>
              </a:extLst>
            </p:cNvPr>
            <p:cNvSpPr/>
            <p:nvPr/>
          </p:nvSpPr>
          <p:spPr>
            <a:xfrm>
              <a:off x="2620640" y="2703992"/>
              <a:ext cx="602616" cy="466836"/>
            </a:xfrm>
            <a:custGeom>
              <a:avLst/>
              <a:gdLst>
                <a:gd name="connsiteX0" fmla="*/ 0 w 602616"/>
                <a:gd name="connsiteY0" fmla="*/ 93367 h 466836"/>
                <a:gd name="connsiteX1" fmla="*/ 369198 w 602616"/>
                <a:gd name="connsiteY1" fmla="*/ 93367 h 466836"/>
                <a:gd name="connsiteX2" fmla="*/ 369198 w 602616"/>
                <a:gd name="connsiteY2" fmla="*/ 0 h 466836"/>
                <a:gd name="connsiteX3" fmla="*/ 602616 w 602616"/>
                <a:gd name="connsiteY3" fmla="*/ 233418 h 466836"/>
                <a:gd name="connsiteX4" fmla="*/ 369198 w 602616"/>
                <a:gd name="connsiteY4" fmla="*/ 466836 h 466836"/>
                <a:gd name="connsiteX5" fmla="*/ 369198 w 602616"/>
                <a:gd name="connsiteY5" fmla="*/ 373469 h 466836"/>
                <a:gd name="connsiteX6" fmla="*/ 0 w 602616"/>
                <a:gd name="connsiteY6" fmla="*/ 373469 h 466836"/>
                <a:gd name="connsiteX7" fmla="*/ 0 w 602616"/>
                <a:gd name="connsiteY7" fmla="*/ 93367 h 46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616" h="466836">
                  <a:moveTo>
                    <a:pt x="0" y="93367"/>
                  </a:moveTo>
                  <a:lnTo>
                    <a:pt x="369198" y="93367"/>
                  </a:lnTo>
                  <a:lnTo>
                    <a:pt x="369198" y="0"/>
                  </a:lnTo>
                  <a:lnTo>
                    <a:pt x="602616" y="233418"/>
                  </a:lnTo>
                  <a:lnTo>
                    <a:pt x="369198" y="466836"/>
                  </a:lnTo>
                  <a:lnTo>
                    <a:pt x="369198" y="373469"/>
                  </a:lnTo>
                  <a:lnTo>
                    <a:pt x="0" y="373469"/>
                  </a:lnTo>
                  <a:lnTo>
                    <a:pt x="0" y="93367"/>
                  </a:lnTo>
                  <a:close/>
                </a:path>
              </a:pathLst>
            </a:custGeom>
            <a:sp3d z="-25400" prstMaterial="plastic">
              <a:bevelT w="25400" h="25400"/>
              <a:bevelB w="25400" h="25400"/>
            </a:sp3d>
          </p:spPr>
          <p:style>
            <a:lnRef idx="1">
              <a:schemeClr val="accent6">
                <a:shade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3367" rIns="140051" bIns="9336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100" kern="1200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3C6C2908-75DE-4DAF-AFD4-B04B2B241647}"/>
                </a:ext>
              </a:extLst>
            </p:cNvPr>
            <p:cNvSpPr/>
            <p:nvPr/>
          </p:nvSpPr>
          <p:spPr>
            <a:xfrm>
              <a:off x="3473399" y="2567816"/>
              <a:ext cx="1875064" cy="1108781"/>
            </a:xfrm>
            <a:custGeom>
              <a:avLst/>
              <a:gdLst>
                <a:gd name="connsiteX0" fmla="*/ 0 w 1875064"/>
                <a:gd name="connsiteY0" fmla="*/ 110878 h 1108781"/>
                <a:gd name="connsiteX1" fmla="*/ 110878 w 1875064"/>
                <a:gd name="connsiteY1" fmla="*/ 0 h 1108781"/>
                <a:gd name="connsiteX2" fmla="*/ 1764186 w 1875064"/>
                <a:gd name="connsiteY2" fmla="*/ 0 h 1108781"/>
                <a:gd name="connsiteX3" fmla="*/ 1875064 w 1875064"/>
                <a:gd name="connsiteY3" fmla="*/ 110878 h 1108781"/>
                <a:gd name="connsiteX4" fmla="*/ 1875064 w 1875064"/>
                <a:gd name="connsiteY4" fmla="*/ 997903 h 1108781"/>
                <a:gd name="connsiteX5" fmla="*/ 1764186 w 1875064"/>
                <a:gd name="connsiteY5" fmla="*/ 1108781 h 1108781"/>
                <a:gd name="connsiteX6" fmla="*/ 110878 w 1875064"/>
                <a:gd name="connsiteY6" fmla="*/ 1108781 h 1108781"/>
                <a:gd name="connsiteX7" fmla="*/ 0 w 1875064"/>
                <a:gd name="connsiteY7" fmla="*/ 997903 h 1108781"/>
                <a:gd name="connsiteX8" fmla="*/ 0 w 1875064"/>
                <a:gd name="connsiteY8" fmla="*/ 110878 h 110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108781">
                  <a:moveTo>
                    <a:pt x="0" y="110878"/>
                  </a:moveTo>
                  <a:cubicBezTo>
                    <a:pt x="0" y="49642"/>
                    <a:pt x="49642" y="0"/>
                    <a:pt x="110878" y="0"/>
                  </a:cubicBezTo>
                  <a:lnTo>
                    <a:pt x="1764186" y="0"/>
                  </a:lnTo>
                  <a:cubicBezTo>
                    <a:pt x="1825422" y="0"/>
                    <a:pt x="1875064" y="49642"/>
                    <a:pt x="1875064" y="110878"/>
                  </a:cubicBezTo>
                  <a:lnTo>
                    <a:pt x="1875064" y="997903"/>
                  </a:lnTo>
                  <a:cubicBezTo>
                    <a:pt x="1875064" y="1059139"/>
                    <a:pt x="1825422" y="1108781"/>
                    <a:pt x="1764186" y="1108781"/>
                  </a:cubicBezTo>
                  <a:lnTo>
                    <a:pt x="110878" y="1108781"/>
                  </a:lnTo>
                  <a:cubicBezTo>
                    <a:pt x="49642" y="1108781"/>
                    <a:pt x="0" y="1059139"/>
                    <a:pt x="0" y="997903"/>
                  </a:cubicBezTo>
                  <a:lnTo>
                    <a:pt x="0" y="110878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160640"/>
                <a:satOff val="-6455"/>
                <a:lumOff val="13814"/>
                <a:alphaOff val="0"/>
              </a:schemeClr>
            </a:fillRef>
            <a:effectRef idx="2">
              <a:schemeClr val="accent6">
                <a:shade val="80000"/>
                <a:hueOff val="160640"/>
                <a:satOff val="-6455"/>
                <a:lumOff val="138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422934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kern="1200" dirty="0"/>
                <a:t>Менеджер по продажам 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E7336227-5F4E-4F27-8F41-670D398EA13E}"/>
                </a:ext>
              </a:extLst>
            </p:cNvPr>
            <p:cNvSpPr/>
            <p:nvPr/>
          </p:nvSpPr>
          <p:spPr>
            <a:xfrm>
              <a:off x="3857449" y="3307004"/>
              <a:ext cx="1875064" cy="1238343"/>
            </a:xfrm>
            <a:custGeom>
              <a:avLst/>
              <a:gdLst>
                <a:gd name="connsiteX0" fmla="*/ 0 w 1875064"/>
                <a:gd name="connsiteY0" fmla="*/ 123834 h 1238343"/>
                <a:gd name="connsiteX1" fmla="*/ 123834 w 1875064"/>
                <a:gd name="connsiteY1" fmla="*/ 0 h 1238343"/>
                <a:gd name="connsiteX2" fmla="*/ 1751230 w 1875064"/>
                <a:gd name="connsiteY2" fmla="*/ 0 h 1238343"/>
                <a:gd name="connsiteX3" fmla="*/ 1875064 w 1875064"/>
                <a:gd name="connsiteY3" fmla="*/ 123834 h 1238343"/>
                <a:gd name="connsiteX4" fmla="*/ 1875064 w 1875064"/>
                <a:gd name="connsiteY4" fmla="*/ 1114509 h 1238343"/>
                <a:gd name="connsiteX5" fmla="*/ 1751230 w 1875064"/>
                <a:gd name="connsiteY5" fmla="*/ 1238343 h 1238343"/>
                <a:gd name="connsiteX6" fmla="*/ 123834 w 1875064"/>
                <a:gd name="connsiteY6" fmla="*/ 1238343 h 1238343"/>
                <a:gd name="connsiteX7" fmla="*/ 0 w 1875064"/>
                <a:gd name="connsiteY7" fmla="*/ 1114509 h 1238343"/>
                <a:gd name="connsiteX8" fmla="*/ 0 w 1875064"/>
                <a:gd name="connsiteY8" fmla="*/ 123834 h 123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238343">
                  <a:moveTo>
                    <a:pt x="0" y="123834"/>
                  </a:moveTo>
                  <a:cubicBezTo>
                    <a:pt x="0" y="55442"/>
                    <a:pt x="55442" y="0"/>
                    <a:pt x="123834" y="0"/>
                  </a:cubicBezTo>
                  <a:lnTo>
                    <a:pt x="1751230" y="0"/>
                  </a:lnTo>
                  <a:cubicBezTo>
                    <a:pt x="1819622" y="0"/>
                    <a:pt x="1875064" y="55442"/>
                    <a:pt x="1875064" y="123834"/>
                  </a:cubicBezTo>
                  <a:lnTo>
                    <a:pt x="1875064" y="1114509"/>
                  </a:lnTo>
                  <a:cubicBezTo>
                    <a:pt x="1875064" y="1182901"/>
                    <a:pt x="1819622" y="1238343"/>
                    <a:pt x="1751230" y="1238343"/>
                  </a:cubicBezTo>
                  <a:lnTo>
                    <a:pt x="123834" y="1238343"/>
                  </a:lnTo>
                  <a:cubicBezTo>
                    <a:pt x="55442" y="1238343"/>
                    <a:pt x="0" y="1182901"/>
                    <a:pt x="0" y="1114509"/>
                  </a:cubicBezTo>
                  <a:lnTo>
                    <a:pt x="0" y="123834"/>
                  </a:lnTo>
                  <a:close/>
                </a:path>
              </a:pathLst>
            </a:custGeom>
            <a:sp3d z="50080" prstMaterial="plastic">
              <a:bevelT w="25400" h="25400"/>
              <a:bevelB w="25400" h="25400"/>
            </a:sp3d>
          </p:spPr>
          <p:style>
            <a:lnRef idx="1">
              <a:schemeClr val="accent6">
                <a:shade val="80000"/>
                <a:hueOff val="160640"/>
                <a:satOff val="-6455"/>
                <a:lumOff val="138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614" tIns="121614" rIns="121614" bIns="121614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kern="1200" dirty="0">
                  <a:effectLst/>
                </a:rPr>
                <a:t>Подключает к сайту</a:t>
              </a:r>
              <a:endParaRPr lang="ru-RU" sz="1600" kern="1200" dirty="0"/>
            </a:p>
            <a:p>
              <a:pPr marL="228600" lvl="2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200" kern="1200" dirty="0"/>
                <a:t>Ставит задачу на подключение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C50FED40-1C34-4AD1-99BB-F000FB8296E4}"/>
                </a:ext>
              </a:extLst>
            </p:cNvPr>
            <p:cNvSpPr/>
            <p:nvPr/>
          </p:nvSpPr>
          <p:spPr>
            <a:xfrm>
              <a:off x="5632716" y="2703992"/>
              <a:ext cx="602616" cy="466836"/>
            </a:xfrm>
            <a:custGeom>
              <a:avLst/>
              <a:gdLst>
                <a:gd name="connsiteX0" fmla="*/ 0 w 602616"/>
                <a:gd name="connsiteY0" fmla="*/ 93367 h 466836"/>
                <a:gd name="connsiteX1" fmla="*/ 369198 w 602616"/>
                <a:gd name="connsiteY1" fmla="*/ 93367 h 466836"/>
                <a:gd name="connsiteX2" fmla="*/ 369198 w 602616"/>
                <a:gd name="connsiteY2" fmla="*/ 0 h 466836"/>
                <a:gd name="connsiteX3" fmla="*/ 602616 w 602616"/>
                <a:gd name="connsiteY3" fmla="*/ 233418 h 466836"/>
                <a:gd name="connsiteX4" fmla="*/ 369198 w 602616"/>
                <a:gd name="connsiteY4" fmla="*/ 466836 h 466836"/>
                <a:gd name="connsiteX5" fmla="*/ 369198 w 602616"/>
                <a:gd name="connsiteY5" fmla="*/ 373469 h 466836"/>
                <a:gd name="connsiteX6" fmla="*/ 0 w 602616"/>
                <a:gd name="connsiteY6" fmla="*/ 373469 h 466836"/>
                <a:gd name="connsiteX7" fmla="*/ 0 w 602616"/>
                <a:gd name="connsiteY7" fmla="*/ 93367 h 46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616" h="466836">
                  <a:moveTo>
                    <a:pt x="0" y="93367"/>
                  </a:moveTo>
                  <a:lnTo>
                    <a:pt x="369198" y="93367"/>
                  </a:lnTo>
                  <a:lnTo>
                    <a:pt x="369198" y="0"/>
                  </a:lnTo>
                  <a:lnTo>
                    <a:pt x="602616" y="233418"/>
                  </a:lnTo>
                  <a:lnTo>
                    <a:pt x="369198" y="466836"/>
                  </a:lnTo>
                  <a:lnTo>
                    <a:pt x="369198" y="373469"/>
                  </a:lnTo>
                  <a:lnTo>
                    <a:pt x="0" y="373469"/>
                  </a:lnTo>
                  <a:lnTo>
                    <a:pt x="0" y="93367"/>
                  </a:lnTo>
                  <a:close/>
                </a:path>
              </a:pathLst>
            </a:custGeom>
            <a:sp3d z="-25400" prstMaterial="plastic">
              <a:bevelT w="25400" h="25400"/>
              <a:bevelB w="25400" h="25400"/>
            </a:sp3d>
          </p:spPr>
          <p:style>
            <a:lnRef idx="1">
              <a:schemeClr val="accent6">
                <a:shade val="90000"/>
                <a:hueOff val="321387"/>
                <a:satOff val="-12653"/>
                <a:lumOff val="25183"/>
                <a:alphaOff val="0"/>
              </a:schemeClr>
            </a:lnRef>
            <a:fillRef idx="1">
              <a:schemeClr val="accent6">
                <a:shade val="90000"/>
                <a:hueOff val="321387"/>
                <a:satOff val="-12653"/>
                <a:lumOff val="25183"/>
                <a:alphaOff val="0"/>
              </a:schemeClr>
            </a:fillRef>
            <a:effectRef idx="2">
              <a:schemeClr val="accent6">
                <a:shade val="90000"/>
                <a:hueOff val="321387"/>
                <a:satOff val="-12653"/>
                <a:lumOff val="251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3367" rIns="140051" bIns="9336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100" kern="1200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1EAA7B62-DC0A-48E2-B9B7-B2E85331088A}"/>
                </a:ext>
              </a:extLst>
            </p:cNvPr>
            <p:cNvSpPr/>
            <p:nvPr/>
          </p:nvSpPr>
          <p:spPr>
            <a:xfrm>
              <a:off x="6485475" y="2567816"/>
              <a:ext cx="1875064" cy="1108781"/>
            </a:xfrm>
            <a:custGeom>
              <a:avLst/>
              <a:gdLst>
                <a:gd name="connsiteX0" fmla="*/ 0 w 1875064"/>
                <a:gd name="connsiteY0" fmla="*/ 110878 h 1108781"/>
                <a:gd name="connsiteX1" fmla="*/ 110878 w 1875064"/>
                <a:gd name="connsiteY1" fmla="*/ 0 h 1108781"/>
                <a:gd name="connsiteX2" fmla="*/ 1764186 w 1875064"/>
                <a:gd name="connsiteY2" fmla="*/ 0 h 1108781"/>
                <a:gd name="connsiteX3" fmla="*/ 1875064 w 1875064"/>
                <a:gd name="connsiteY3" fmla="*/ 110878 h 1108781"/>
                <a:gd name="connsiteX4" fmla="*/ 1875064 w 1875064"/>
                <a:gd name="connsiteY4" fmla="*/ 997903 h 1108781"/>
                <a:gd name="connsiteX5" fmla="*/ 1764186 w 1875064"/>
                <a:gd name="connsiteY5" fmla="*/ 1108781 h 1108781"/>
                <a:gd name="connsiteX6" fmla="*/ 110878 w 1875064"/>
                <a:gd name="connsiteY6" fmla="*/ 1108781 h 1108781"/>
                <a:gd name="connsiteX7" fmla="*/ 0 w 1875064"/>
                <a:gd name="connsiteY7" fmla="*/ 997903 h 1108781"/>
                <a:gd name="connsiteX8" fmla="*/ 0 w 1875064"/>
                <a:gd name="connsiteY8" fmla="*/ 110878 h 110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108781">
                  <a:moveTo>
                    <a:pt x="0" y="110878"/>
                  </a:moveTo>
                  <a:cubicBezTo>
                    <a:pt x="0" y="49642"/>
                    <a:pt x="49642" y="0"/>
                    <a:pt x="110878" y="0"/>
                  </a:cubicBezTo>
                  <a:lnTo>
                    <a:pt x="1764186" y="0"/>
                  </a:lnTo>
                  <a:cubicBezTo>
                    <a:pt x="1825422" y="0"/>
                    <a:pt x="1875064" y="49642"/>
                    <a:pt x="1875064" y="110878"/>
                  </a:cubicBezTo>
                  <a:lnTo>
                    <a:pt x="1875064" y="997903"/>
                  </a:lnTo>
                  <a:cubicBezTo>
                    <a:pt x="1875064" y="1059139"/>
                    <a:pt x="1825422" y="1108781"/>
                    <a:pt x="1764186" y="1108781"/>
                  </a:cubicBezTo>
                  <a:lnTo>
                    <a:pt x="110878" y="1108781"/>
                  </a:lnTo>
                  <a:cubicBezTo>
                    <a:pt x="49642" y="1108781"/>
                    <a:pt x="0" y="1059139"/>
                    <a:pt x="0" y="997903"/>
                  </a:cubicBezTo>
                  <a:lnTo>
                    <a:pt x="0" y="110878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321280"/>
                <a:satOff val="-12909"/>
                <a:lumOff val="27628"/>
                <a:alphaOff val="0"/>
              </a:schemeClr>
            </a:fillRef>
            <a:effectRef idx="2">
              <a:schemeClr val="accent6">
                <a:shade val="80000"/>
                <a:hueOff val="321280"/>
                <a:satOff val="-12909"/>
                <a:lumOff val="27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422934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kern="1200" dirty="0"/>
                <a:t>Менеджер по продажам </a:t>
              </a: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7A0D5FA5-09E2-46BD-B3CB-E78B9E1AFB2B}"/>
                </a:ext>
              </a:extLst>
            </p:cNvPr>
            <p:cNvSpPr/>
            <p:nvPr/>
          </p:nvSpPr>
          <p:spPr>
            <a:xfrm>
              <a:off x="6869524" y="3307004"/>
              <a:ext cx="1875064" cy="1238343"/>
            </a:xfrm>
            <a:custGeom>
              <a:avLst/>
              <a:gdLst>
                <a:gd name="connsiteX0" fmla="*/ 0 w 1875064"/>
                <a:gd name="connsiteY0" fmla="*/ 123834 h 1238343"/>
                <a:gd name="connsiteX1" fmla="*/ 123834 w 1875064"/>
                <a:gd name="connsiteY1" fmla="*/ 0 h 1238343"/>
                <a:gd name="connsiteX2" fmla="*/ 1751230 w 1875064"/>
                <a:gd name="connsiteY2" fmla="*/ 0 h 1238343"/>
                <a:gd name="connsiteX3" fmla="*/ 1875064 w 1875064"/>
                <a:gd name="connsiteY3" fmla="*/ 123834 h 1238343"/>
                <a:gd name="connsiteX4" fmla="*/ 1875064 w 1875064"/>
                <a:gd name="connsiteY4" fmla="*/ 1114509 h 1238343"/>
                <a:gd name="connsiteX5" fmla="*/ 1751230 w 1875064"/>
                <a:gd name="connsiteY5" fmla="*/ 1238343 h 1238343"/>
                <a:gd name="connsiteX6" fmla="*/ 123834 w 1875064"/>
                <a:gd name="connsiteY6" fmla="*/ 1238343 h 1238343"/>
                <a:gd name="connsiteX7" fmla="*/ 0 w 1875064"/>
                <a:gd name="connsiteY7" fmla="*/ 1114509 h 1238343"/>
                <a:gd name="connsiteX8" fmla="*/ 0 w 1875064"/>
                <a:gd name="connsiteY8" fmla="*/ 123834 h 123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5064" h="1238343">
                  <a:moveTo>
                    <a:pt x="0" y="123834"/>
                  </a:moveTo>
                  <a:cubicBezTo>
                    <a:pt x="0" y="55442"/>
                    <a:pt x="55442" y="0"/>
                    <a:pt x="123834" y="0"/>
                  </a:cubicBezTo>
                  <a:lnTo>
                    <a:pt x="1751230" y="0"/>
                  </a:lnTo>
                  <a:cubicBezTo>
                    <a:pt x="1819622" y="0"/>
                    <a:pt x="1875064" y="55442"/>
                    <a:pt x="1875064" y="123834"/>
                  </a:cubicBezTo>
                  <a:lnTo>
                    <a:pt x="1875064" y="1114509"/>
                  </a:lnTo>
                  <a:cubicBezTo>
                    <a:pt x="1875064" y="1182901"/>
                    <a:pt x="1819622" y="1238343"/>
                    <a:pt x="1751230" y="1238343"/>
                  </a:cubicBezTo>
                  <a:lnTo>
                    <a:pt x="123834" y="1238343"/>
                  </a:lnTo>
                  <a:cubicBezTo>
                    <a:pt x="55442" y="1238343"/>
                    <a:pt x="0" y="1182901"/>
                    <a:pt x="0" y="1114509"/>
                  </a:cubicBezTo>
                  <a:lnTo>
                    <a:pt x="0" y="123834"/>
                  </a:lnTo>
                  <a:close/>
                </a:path>
              </a:pathLst>
            </a:custGeom>
            <a:sp3d z="50080" prstMaterial="plastic">
              <a:bevelT w="25400" h="25400"/>
              <a:bevelB w="25400" h="25400"/>
            </a:sp3d>
          </p:spPr>
          <p:style>
            <a:lnRef idx="1">
              <a:schemeClr val="accent6">
                <a:shade val="80000"/>
                <a:hueOff val="321280"/>
                <a:satOff val="-12909"/>
                <a:lumOff val="2762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614" tIns="121614" rIns="121614" bIns="121614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kern="1200" dirty="0"/>
                <a:t>Оформление Точки Выдачи</a:t>
              </a:r>
            </a:p>
            <a:p>
              <a:pPr marL="228600" lvl="2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200" kern="1200" dirty="0"/>
                <a:t>Ставит задачу на подготовку оформления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428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Затраты на старт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201023"/>
              </p:ext>
            </p:extLst>
          </p:nvPr>
        </p:nvGraphicFramePr>
        <p:xfrm>
          <a:off x="395536" y="1916832"/>
          <a:ext cx="8280920" cy="21602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3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ЧТО НУЖНО ОТ ВАС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СУММА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ЦЕЛЬ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Инвестиции: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0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Вступительный взнос: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</a:t>
                      </a:r>
                      <a:r>
                        <a:rPr lang="ru-RU" sz="1100" dirty="0" smtClean="0">
                          <a:effectLst/>
                        </a:rPr>
                        <a:t>50</a:t>
                      </a:r>
                      <a:r>
                        <a:rPr lang="ru-RU" sz="1100" dirty="0">
                          <a:effectLst/>
                        </a:rPr>
                        <a:t> 000 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Ваши затраты на заказ: вывески, подключение к сайту, загрузка каталогов и ассортимента, размещение вашего магазина как пункта выдачи в интернет-справочниках.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Роялти: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2% от оборота в месяц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 продвижение (</a:t>
                      </a:r>
                      <a:r>
                        <a:rPr lang="en-US" sz="1100" dirty="0">
                          <a:effectLst/>
                        </a:rPr>
                        <a:t>SEO</a:t>
                      </a:r>
                      <a:r>
                        <a:rPr lang="ru-RU" sz="1100" dirty="0">
                          <a:effectLst/>
                        </a:rPr>
                        <a:t>, контекст, каталоги</a:t>
                      </a:r>
                      <a:r>
                        <a:rPr lang="ru-RU" sz="1100" dirty="0" smtClean="0">
                          <a:effectLst/>
                        </a:rPr>
                        <a:t>).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Консультирование покупателей.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95536" y="4653136"/>
            <a:ext cx="8280920" cy="14010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сделали все условия для взаимовыгодного сотрудничества.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вас будет свой личный кабинет, где будет виден весь ассортимент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разных складах, время доставки и, самое главное, ваша цена поступления и розничная цена покупателя.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1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999195A-0ECD-4041-8827-C2C6F7E6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315829"/>
              </p:ext>
            </p:extLst>
          </p:nvPr>
        </p:nvGraphicFramePr>
        <p:xfrm>
          <a:off x="520700" y="2276737"/>
          <a:ext cx="3943775" cy="4248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97AE11EB-172F-4182-802A-34CC7EA3C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734801"/>
              </p:ext>
            </p:extLst>
          </p:nvPr>
        </p:nvGraphicFramePr>
        <p:xfrm>
          <a:off x="5076056" y="1829063"/>
          <a:ext cx="3816424" cy="4696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A466A93-8DFD-4CE0-812C-5683C43DF24E}"/>
              </a:ext>
            </a:extLst>
          </p:cNvPr>
          <p:cNvSpPr txBox="1"/>
          <p:nvPr/>
        </p:nvSpPr>
        <p:spPr>
          <a:xfrm>
            <a:off x="323528" y="1220559"/>
            <a:ext cx="84249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время существования проекта с 2009 года сотни тысяч автолюбителей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корпоративных заказчиков воспользовались услугами TopDetal.ru.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статистика</a:t>
            </a:r>
          </a:p>
        </p:txBody>
      </p:sp>
    </p:spTree>
    <p:extLst>
      <p:ext uri="{BB962C8B-B14F-4D97-AF65-F5344CB8AC3E}">
        <p14:creationId xmlns:p14="http://schemas.microsoft.com/office/powerpoint/2010/main" val="1070732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4800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3753" y="351413"/>
            <a:ext cx="4242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статистика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999195A-0ECD-4041-8827-C2C6F7E6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829063"/>
              </p:ext>
            </p:extLst>
          </p:nvPr>
        </p:nvGraphicFramePr>
        <p:xfrm>
          <a:off x="520700" y="1844675"/>
          <a:ext cx="3943775" cy="4248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97AE11EB-172F-4182-802A-34CC7EA3C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061624"/>
              </p:ext>
            </p:extLst>
          </p:nvPr>
        </p:nvGraphicFramePr>
        <p:xfrm>
          <a:off x="5076056" y="1397001"/>
          <a:ext cx="3816424" cy="4696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657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5395</TotalTime>
  <Words>504</Words>
  <Application>Microsoft Office PowerPoint</Application>
  <PresentationFormat>Экран (4:3)</PresentationFormat>
  <Paragraphs>131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Вашурин Николай Валерьевич</dc:creator>
  <cp:lastModifiedBy>user</cp:lastModifiedBy>
  <cp:revision>111</cp:revision>
  <cp:lastPrinted>2023-08-09T06:25:20Z</cp:lastPrinted>
  <dcterms:created xsi:type="dcterms:W3CDTF">2020-12-03T12:07:42Z</dcterms:created>
  <dcterms:modified xsi:type="dcterms:W3CDTF">2026-09-09T09:32:01Z</dcterms:modified>
</cp:coreProperties>
</file>